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image52.jpg" ContentType="image/png"/>
  <Override PartName="/ppt/media/image56.jpg" ContentType="image/gif"/>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63" r:id="rId3"/>
    <p:sldMasterId id="2147483677" r:id="rId4"/>
  </p:sldMasterIdLst>
  <p:notesMasterIdLst>
    <p:notesMasterId r:id="rId66"/>
  </p:notesMasterIdLst>
  <p:handoutMasterIdLst>
    <p:handoutMasterId r:id="rId67"/>
  </p:handoutMasterIdLst>
  <p:sldIdLst>
    <p:sldId id="258" r:id="rId5"/>
    <p:sldId id="358" r:id="rId6"/>
    <p:sldId id="416" r:id="rId7"/>
    <p:sldId id="417" r:id="rId8"/>
    <p:sldId id="418" r:id="rId9"/>
    <p:sldId id="419" r:id="rId10"/>
    <p:sldId id="428" r:id="rId11"/>
    <p:sldId id="272" r:id="rId12"/>
    <p:sldId id="409" r:id="rId13"/>
    <p:sldId id="474" r:id="rId14"/>
    <p:sldId id="372" r:id="rId15"/>
    <p:sldId id="463" r:id="rId16"/>
    <p:sldId id="464" r:id="rId17"/>
    <p:sldId id="465" r:id="rId18"/>
    <p:sldId id="412" r:id="rId19"/>
    <p:sldId id="413" r:id="rId20"/>
    <p:sldId id="476" r:id="rId21"/>
    <p:sldId id="443" r:id="rId22"/>
    <p:sldId id="415" r:id="rId23"/>
    <p:sldId id="509" r:id="rId24"/>
    <p:sldId id="507" r:id="rId25"/>
    <p:sldId id="395" r:id="rId26"/>
    <p:sldId id="382" r:id="rId27"/>
    <p:sldId id="392" r:id="rId28"/>
    <p:sldId id="375" r:id="rId29"/>
    <p:sldId id="376" r:id="rId30"/>
    <p:sldId id="432" r:id="rId31"/>
    <p:sldId id="510" r:id="rId32"/>
    <p:sldId id="430" r:id="rId33"/>
    <p:sldId id="423" r:id="rId34"/>
    <p:sldId id="435" r:id="rId35"/>
    <p:sldId id="434" r:id="rId36"/>
    <p:sldId id="518" r:id="rId37"/>
    <p:sldId id="393" r:id="rId38"/>
    <p:sldId id="512" r:id="rId39"/>
    <p:sldId id="513" r:id="rId40"/>
    <p:sldId id="429" r:id="rId41"/>
    <p:sldId id="475" r:id="rId42"/>
    <p:sldId id="514" r:id="rId43"/>
    <p:sldId id="420" r:id="rId44"/>
    <p:sldId id="437" r:id="rId45"/>
    <p:sldId id="446" r:id="rId46"/>
    <p:sldId id="447" r:id="rId47"/>
    <p:sldId id="448" r:id="rId48"/>
    <p:sldId id="449" r:id="rId49"/>
    <p:sldId id="450" r:id="rId50"/>
    <p:sldId id="399" r:id="rId51"/>
    <p:sldId id="451" r:id="rId52"/>
    <p:sldId id="403" r:id="rId53"/>
    <p:sldId id="516" r:id="rId54"/>
    <p:sldId id="520" r:id="rId55"/>
    <p:sldId id="521" r:id="rId56"/>
    <p:sldId id="522" r:id="rId57"/>
    <p:sldId id="523" r:id="rId58"/>
    <p:sldId id="524" r:id="rId59"/>
    <p:sldId id="274" r:id="rId60"/>
    <p:sldId id="277" r:id="rId61"/>
    <p:sldId id="278" r:id="rId62"/>
    <p:sldId id="526" r:id="rId63"/>
    <p:sldId id="527" r:id="rId64"/>
    <p:sldId id="271" r:id="rId65"/>
  </p:sldIdLst>
  <p:sldSz cx="9144000" cy="6858000" type="screen4x3"/>
  <p:notesSz cx="6858000" cy="9144000"/>
  <p:defaultTex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37"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 Jean-Michel" initials="MJ" lastIdx="5" clrIdx="0">
    <p:extLst>
      <p:ext uri="{19B8F6BF-5375-455C-9EA6-DF929625EA0E}">
        <p15:presenceInfo xmlns:p15="http://schemas.microsoft.com/office/powerpoint/2012/main" userId="1b5c94fe9e0b6e98" providerId="Windows Live"/>
      </p:ext>
    </p:extLst>
  </p:cmAuthor>
  <p:cmAuthor id="2" name="Aida Cherkaoui" initials="AC" lastIdx="1" clrIdx="1">
    <p:extLst>
      <p:ext uri="{19B8F6BF-5375-455C-9EA6-DF929625EA0E}">
        <p15:presenceInfo xmlns:p15="http://schemas.microsoft.com/office/powerpoint/2012/main" userId="Aida Cherkaou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6C"/>
    <a:srgbClr val="833E90"/>
    <a:srgbClr val="FC750E"/>
    <a:srgbClr val="058DC7"/>
    <a:srgbClr val="EB4E3D"/>
    <a:srgbClr val="046B97"/>
    <a:srgbClr val="6D8FC9"/>
    <a:srgbClr val="F05D5D"/>
    <a:srgbClr val="FC8A0E"/>
    <a:srgbClr val="FC9B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5194" autoAdjust="0"/>
  </p:normalViewPr>
  <p:slideViewPr>
    <p:cSldViewPr snapToGrid="0" snapToObjects="1">
      <p:cViewPr varScale="1">
        <p:scale>
          <a:sx n="68" d="100"/>
          <a:sy n="68" d="100"/>
        </p:scale>
        <p:origin x="1344" y="66"/>
      </p:cViewPr>
      <p:guideLst>
        <p:guide orient="horz" pos="2137"/>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470"/>
    </p:cViewPr>
  </p:sorterViewPr>
  <p:notesViewPr>
    <p:cSldViewPr snapToGrid="0" snapToObjects="1">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411181836978004E-2"/>
          <c:y val="4.6694689021745187E-2"/>
          <c:w val="0.92958881816302197"/>
          <c:h val="0.84460184826858364"/>
        </c:manualLayout>
      </c:layout>
      <c:barChart>
        <c:barDir val="col"/>
        <c:grouping val="clustered"/>
        <c:varyColors val="0"/>
        <c:ser>
          <c:idx val="0"/>
          <c:order val="0"/>
          <c:tx>
            <c:strRef>
              <c:f>Feuil1!$B$1</c:f>
              <c:strCache>
                <c:ptCount val="1"/>
                <c:pt idx="0">
                  <c:v>Série 1</c:v>
                </c:pt>
              </c:strCache>
            </c:strRef>
          </c:tx>
          <c:spPr>
            <a:solidFill>
              <a:srgbClr val="833E90">
                <a:alpha val="70000"/>
              </a:srgbClr>
            </a:solidFill>
            <a:ln>
              <a:noFill/>
            </a:ln>
            <a:effectLst/>
          </c:spPr>
          <c:invertIfNegative val="0"/>
          <c:dPt>
            <c:idx val="0"/>
            <c:invertIfNegative val="0"/>
            <c:bubble3D val="0"/>
            <c:spPr>
              <a:solidFill>
                <a:srgbClr val="833E90"/>
              </a:solidFill>
              <a:ln>
                <a:noFill/>
              </a:ln>
              <a:effectLst/>
            </c:spPr>
            <c:extLst>
              <c:ext xmlns:c16="http://schemas.microsoft.com/office/drawing/2014/chart" uri="{C3380CC4-5D6E-409C-BE32-E72D297353CC}">
                <c16:uniqueId val="{00000008-EEEC-45AE-BE83-EEBA94FD765F}"/>
              </c:ext>
            </c:extLst>
          </c:dPt>
          <c:dPt>
            <c:idx val="1"/>
            <c:invertIfNegative val="0"/>
            <c:bubble3D val="0"/>
            <c:spPr>
              <a:solidFill>
                <a:srgbClr val="833E90"/>
              </a:solidFill>
              <a:ln>
                <a:noFill/>
              </a:ln>
              <a:effectLst/>
            </c:spPr>
            <c:extLst>
              <c:ext xmlns:c16="http://schemas.microsoft.com/office/drawing/2014/chart" uri="{C3380CC4-5D6E-409C-BE32-E72D297353CC}">
                <c16:uniqueId val="{00000009-EEEC-45AE-BE83-EEBA94FD765F}"/>
              </c:ext>
            </c:extLst>
          </c:dPt>
          <c:dPt>
            <c:idx val="2"/>
            <c:invertIfNegative val="0"/>
            <c:bubble3D val="0"/>
            <c:spPr>
              <a:solidFill>
                <a:srgbClr val="833E90">
                  <a:alpha val="70000"/>
                </a:srgbClr>
              </a:solidFill>
              <a:ln>
                <a:noFill/>
              </a:ln>
              <a:effectLst/>
            </c:spPr>
            <c:extLst>
              <c:ext xmlns:c16="http://schemas.microsoft.com/office/drawing/2014/chart" uri="{C3380CC4-5D6E-409C-BE32-E72D297353CC}">
                <c16:uniqueId val="{00000001-EEEC-45AE-BE83-EEBA94FD765F}"/>
              </c:ext>
            </c:extLst>
          </c:dPt>
          <c:dPt>
            <c:idx val="3"/>
            <c:invertIfNegative val="0"/>
            <c:bubble3D val="0"/>
            <c:spPr>
              <a:solidFill>
                <a:srgbClr val="833E90">
                  <a:alpha val="70000"/>
                </a:srgbClr>
              </a:solidFill>
              <a:ln>
                <a:noFill/>
              </a:ln>
              <a:effectLst/>
            </c:spPr>
            <c:extLst>
              <c:ext xmlns:c16="http://schemas.microsoft.com/office/drawing/2014/chart" uri="{C3380CC4-5D6E-409C-BE32-E72D297353CC}">
                <c16:uniqueId val="{00000003-EEEC-45AE-BE83-EEBA94FD765F}"/>
              </c:ext>
            </c:extLst>
          </c:dPt>
          <c:dPt>
            <c:idx val="4"/>
            <c:invertIfNegative val="0"/>
            <c:bubble3D val="0"/>
            <c:spPr>
              <a:solidFill>
                <a:srgbClr val="833E90">
                  <a:alpha val="70000"/>
                </a:srgbClr>
              </a:solidFill>
              <a:ln>
                <a:noFill/>
              </a:ln>
              <a:effectLst/>
            </c:spPr>
            <c:extLst>
              <c:ext xmlns:c16="http://schemas.microsoft.com/office/drawing/2014/chart" uri="{C3380CC4-5D6E-409C-BE32-E72D297353CC}">
                <c16:uniqueId val="{00000005-EEEC-45AE-BE83-EEBA94FD765F}"/>
              </c:ext>
            </c:extLst>
          </c:dPt>
          <c:dPt>
            <c:idx val="5"/>
            <c:invertIfNegative val="0"/>
            <c:bubble3D val="0"/>
            <c:spPr>
              <a:solidFill>
                <a:srgbClr val="833E90">
                  <a:alpha val="70000"/>
                </a:srgbClr>
              </a:solidFill>
              <a:ln>
                <a:noFill/>
              </a:ln>
              <a:effectLst/>
            </c:spPr>
            <c:extLst>
              <c:ext xmlns:c16="http://schemas.microsoft.com/office/drawing/2014/chart" uri="{C3380CC4-5D6E-409C-BE32-E72D297353CC}">
                <c16:uniqueId val="{00000007-EEEC-45AE-BE83-EEBA94FD765F}"/>
              </c:ext>
            </c:extLst>
          </c:dPt>
          <c:dLbls>
            <c:dLbl>
              <c:idx val="0"/>
              <c:tx>
                <c:rich>
                  <a:bodyPr/>
                  <a:lstStyle/>
                  <a:p>
                    <a:fld id="{75DA6444-A9A2-4F03-AC19-2C5B647EBD11}" type="VALUE">
                      <a:rPr lang="en-US" smtClean="0">
                        <a:solidFill>
                          <a:schemeClr val="bg1"/>
                        </a:solidFill>
                      </a:rPr>
                      <a:pPr/>
                      <a:t>[VALEUR]</a:t>
                    </a:fld>
                    <a:r>
                      <a:rPr lang="en-US" dirty="0">
                        <a:solidFill>
                          <a:schemeClr val="bg1"/>
                        </a:solidFill>
                      </a:rPr>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EEC-45AE-BE83-EEBA94FD765F}"/>
                </c:ext>
              </c:extLst>
            </c:dLbl>
            <c:dLbl>
              <c:idx val="1"/>
              <c:tx>
                <c:rich>
                  <a:bodyPr/>
                  <a:lstStyle/>
                  <a:p>
                    <a:fld id="{E457A53A-E970-4A44-B2CC-3D16218BC92C}" type="VALUE">
                      <a:rPr lang="en-US" smtClean="0">
                        <a:solidFill>
                          <a:schemeClr val="bg1"/>
                        </a:solidFill>
                      </a:rPr>
                      <a:pPr/>
                      <a:t>[VALEUR]</a:t>
                    </a:fld>
                    <a:r>
                      <a:rPr lang="en-US" dirty="0">
                        <a:solidFill>
                          <a:schemeClr val="bg1"/>
                        </a:solidFill>
                      </a:rPr>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EEC-45AE-BE83-EEBA94FD765F}"/>
                </c:ext>
              </c:extLst>
            </c:dLbl>
            <c:dLbl>
              <c:idx val="2"/>
              <c:tx>
                <c:rich>
                  <a:bodyPr/>
                  <a:lstStyle/>
                  <a:p>
                    <a:fld id="{8B187645-9C3A-4C77-B600-449E894E69C7}" type="VALUE">
                      <a:rPr lang="en-US" smtClean="0">
                        <a:solidFill>
                          <a:schemeClr val="bg1"/>
                        </a:solidFill>
                      </a:rPr>
                      <a:pPr/>
                      <a:t>[VALEUR]</a:t>
                    </a:fld>
                    <a:r>
                      <a:rPr lang="en-US" dirty="0">
                        <a:solidFill>
                          <a:schemeClr val="bg1"/>
                        </a:solidFill>
                      </a:rPr>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EEC-45AE-BE83-EEBA94FD765F}"/>
                </c:ext>
              </c:extLst>
            </c:dLbl>
            <c:dLbl>
              <c:idx val="3"/>
              <c:tx>
                <c:rich>
                  <a:bodyPr/>
                  <a:lstStyle/>
                  <a:p>
                    <a:fld id="{E45A6088-9355-4821-AACC-9C0ACABBF277}" type="VALUE">
                      <a:rPr lang="en-US" smtClean="0">
                        <a:solidFill>
                          <a:schemeClr val="bg1"/>
                        </a:solidFill>
                      </a:rPr>
                      <a:pPr/>
                      <a:t>[VALEUR]</a:t>
                    </a:fld>
                    <a:r>
                      <a:rPr lang="en-US">
                        <a:solidFill>
                          <a:schemeClr val="bg1"/>
                        </a:solidFill>
                      </a:rPr>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EEC-45AE-BE83-EEBA94FD765F}"/>
                </c:ext>
              </c:extLst>
            </c:dLbl>
            <c:dLbl>
              <c:idx val="4"/>
              <c:tx>
                <c:rich>
                  <a:bodyPr/>
                  <a:lstStyle/>
                  <a:p>
                    <a:fld id="{A0BEB1BC-555F-4D9A-87C2-FCB9E5F0D709}" type="VALUE">
                      <a:rPr lang="en-US" smtClean="0">
                        <a:solidFill>
                          <a:schemeClr val="bg1"/>
                        </a:solidFill>
                      </a:rPr>
                      <a:pPr/>
                      <a:t>[VALEUR]</a:t>
                    </a:fld>
                    <a:r>
                      <a:rPr lang="en-US" dirty="0">
                        <a:solidFill>
                          <a:schemeClr val="bg1"/>
                        </a:solidFill>
                      </a:rPr>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EEC-45AE-BE83-EEBA94FD765F}"/>
                </c:ext>
              </c:extLst>
            </c:dLbl>
            <c:dLbl>
              <c:idx val="5"/>
              <c:tx>
                <c:rich>
                  <a:bodyPr/>
                  <a:lstStyle/>
                  <a:p>
                    <a:fld id="{5AFE27EF-C49F-4226-BAF3-BDEB5C2C76A0}" type="VALUE">
                      <a:rPr lang="en-US" smtClean="0"/>
                      <a:pPr/>
                      <a:t>[VALEUR]</a:t>
                    </a:fld>
                    <a:r>
                      <a:rPr lang="en-US"/>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EEC-45AE-BE83-EEBA94FD765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Feuil1!$A$2:$A$7</c:f>
              <c:strCache>
                <c:ptCount val="6"/>
                <c:pt idx="0">
                  <c:v>18-24</c:v>
                </c:pt>
                <c:pt idx="1">
                  <c:v>25-34</c:v>
                </c:pt>
                <c:pt idx="2">
                  <c:v>35-44</c:v>
                </c:pt>
                <c:pt idx="3">
                  <c:v>45-54</c:v>
                </c:pt>
                <c:pt idx="4">
                  <c:v>55-64</c:v>
                </c:pt>
                <c:pt idx="5">
                  <c:v>65+</c:v>
                </c:pt>
              </c:strCache>
            </c:strRef>
          </c:cat>
          <c:val>
            <c:numRef>
              <c:f>Feuil1!$B$2:$B$7</c:f>
              <c:numCache>
                <c:formatCode>#,##0</c:formatCode>
                <c:ptCount val="6"/>
                <c:pt idx="0">
                  <c:v>43.038816249296808</c:v>
                </c:pt>
                <c:pt idx="1">
                  <c:v>39.06684168357171</c:v>
                </c:pt>
                <c:pt idx="2">
                  <c:v>10.487376621605495</c:v>
                </c:pt>
                <c:pt idx="3">
                  <c:v>4.5822607865532463</c:v>
                </c:pt>
                <c:pt idx="4">
                  <c:v>1.75926083769455</c:v>
                </c:pt>
                <c:pt idx="5">
                  <c:v>1.0654438212781916</c:v>
                </c:pt>
              </c:numCache>
            </c:numRef>
          </c:val>
          <c:extLst>
            <c:ext xmlns:c16="http://schemas.microsoft.com/office/drawing/2014/chart" uri="{C3380CC4-5D6E-409C-BE32-E72D297353CC}">
              <c16:uniqueId val="{0000000A-EEEC-45AE-BE83-EEBA94FD765F}"/>
            </c:ext>
          </c:extLst>
        </c:ser>
        <c:dLbls>
          <c:dLblPos val="inEnd"/>
          <c:showLegendKey val="0"/>
          <c:showVal val="1"/>
          <c:showCatName val="0"/>
          <c:showSerName val="0"/>
          <c:showPercent val="0"/>
          <c:showBubbleSize val="0"/>
        </c:dLbls>
        <c:gapWidth val="80"/>
        <c:overlap val="25"/>
        <c:axId val="661610432"/>
        <c:axId val="661610824"/>
      </c:barChart>
      <c:catAx>
        <c:axId val="66161043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fr-FR"/>
          </a:p>
        </c:txPr>
        <c:crossAx val="661610824"/>
        <c:crosses val="autoZero"/>
        <c:auto val="1"/>
        <c:lblAlgn val="ctr"/>
        <c:lblOffset val="100"/>
        <c:noMultiLvlLbl val="0"/>
      </c:catAx>
      <c:valAx>
        <c:axId val="661610824"/>
        <c:scaling>
          <c:orientation val="minMax"/>
        </c:scaling>
        <c:delete val="0"/>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fr-FR"/>
          </a:p>
        </c:txPr>
        <c:crossAx val="661610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96171913434969"/>
          <c:y val="0.10593177280618045"/>
          <c:w val="0.55233067592784457"/>
          <c:h val="0.82950008630994065"/>
        </c:manualLayout>
      </c:layout>
      <c:pieChart>
        <c:varyColors val="1"/>
        <c:ser>
          <c:idx val="0"/>
          <c:order val="0"/>
          <c:tx>
            <c:strRef>
              <c:f>Feuil1!$B$1</c:f>
              <c:strCache>
                <c:ptCount val="1"/>
                <c:pt idx="0">
                  <c:v>Ventes</c:v>
                </c:pt>
              </c:strCache>
            </c:strRef>
          </c:tx>
          <c:explosion val="2"/>
          <c:dPt>
            <c:idx val="0"/>
            <c:bubble3D val="0"/>
            <c:spPr>
              <a:solidFill>
                <a:srgbClr val="833E90"/>
              </a:solidFill>
              <a:ln w="19050">
                <a:solidFill>
                  <a:schemeClr val="lt1"/>
                </a:solidFill>
              </a:ln>
              <a:effectLst/>
            </c:spPr>
            <c:extLst>
              <c:ext xmlns:c16="http://schemas.microsoft.com/office/drawing/2014/chart" uri="{C3380CC4-5D6E-409C-BE32-E72D297353CC}">
                <c16:uniqueId val="{00000001-7520-45F5-8C88-F9056DF8F910}"/>
              </c:ext>
            </c:extLst>
          </c:dPt>
          <c:dPt>
            <c:idx val="1"/>
            <c:bubble3D val="0"/>
            <c:spPr>
              <a:solidFill>
                <a:srgbClr val="FC750E"/>
              </a:solidFill>
              <a:ln w="19050">
                <a:solidFill>
                  <a:schemeClr val="lt1"/>
                </a:solidFill>
              </a:ln>
              <a:effectLst/>
            </c:spPr>
            <c:extLst>
              <c:ext xmlns:c16="http://schemas.microsoft.com/office/drawing/2014/chart" uri="{C3380CC4-5D6E-409C-BE32-E72D297353CC}">
                <c16:uniqueId val="{00000003-7520-45F5-8C88-F9056DF8F910}"/>
              </c:ext>
            </c:extLst>
          </c:dPt>
          <c:dLbls>
            <c:dLbl>
              <c:idx val="0"/>
              <c:layout>
                <c:manualLayout>
                  <c:x val="-0.17316764317399636"/>
                  <c:y val="-0.1300720118032915"/>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fld id="{5213CC4A-9E9A-4126-BBFD-7E201D570F37}" type="VALUE">
                      <a:rPr lang="en-US" sz="1800" b="1">
                        <a:solidFill>
                          <a:schemeClr val="bg1"/>
                        </a:solidFill>
                      </a:rPr>
                      <a:pPr>
                        <a:defRPr sz="1800" b="1"/>
                      </a:pPr>
                      <a:t>[VALEUR]</a:t>
                    </a:fld>
                    <a:endParaRPr lang="fr-F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520-45F5-8C88-F9056DF8F910}"/>
                </c:ext>
              </c:extLst>
            </c:dLbl>
            <c:dLbl>
              <c:idx val="1"/>
              <c:layout>
                <c:manualLayout>
                  <c:x val="0.19412831255347857"/>
                  <c:y val="-4.1672719219106744E-2"/>
                </c:manualLayout>
              </c:layout>
              <c:tx>
                <c:rich>
                  <a:bodyPr/>
                  <a:lstStyle/>
                  <a:p>
                    <a:fld id="{9CF77F58-77EB-4BA3-9A8A-31A0E2D61BDE}" type="VALUE">
                      <a:rPr lang="en-US" sz="1800" b="1">
                        <a:solidFill>
                          <a:schemeClr val="bg1"/>
                        </a:solidFill>
                      </a:rPr>
                      <a:pPr/>
                      <a:t>[VALEUR]</a:t>
                    </a:fld>
                    <a:endParaRPr lang="fr-F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520-45F5-8C88-F9056DF8F9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Feuil1!$A$2:$A$3</c:f>
              <c:strCache>
                <c:ptCount val="2"/>
                <c:pt idx="0">
                  <c:v>HOMMES</c:v>
                </c:pt>
                <c:pt idx="1">
                  <c:v>FEMMES</c:v>
                </c:pt>
              </c:strCache>
            </c:strRef>
          </c:cat>
          <c:val>
            <c:numRef>
              <c:f>Feuil1!$B$2:$B$3</c:f>
              <c:numCache>
                <c:formatCode>0%</c:formatCode>
                <c:ptCount val="2"/>
                <c:pt idx="0">
                  <c:v>0.52</c:v>
                </c:pt>
                <c:pt idx="1">
                  <c:v>0.48</c:v>
                </c:pt>
              </c:numCache>
            </c:numRef>
          </c:val>
          <c:extLst>
            <c:ext xmlns:c16="http://schemas.microsoft.com/office/drawing/2014/chart" uri="{C3380CC4-5D6E-409C-BE32-E72D297353CC}">
              <c16:uniqueId val="{00000004-7520-45F5-8C88-F9056DF8F910}"/>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684779267456435E-2"/>
          <c:y val="0.11557749914412872"/>
          <c:w val="0.90228819370551638"/>
          <c:h val="0.61702477747346796"/>
        </c:manualLayout>
      </c:layout>
      <c:pieChart>
        <c:varyColors val="1"/>
        <c:ser>
          <c:idx val="0"/>
          <c:order val="0"/>
          <c:tx>
            <c:strRef>
              <c:f>Feuil1!$B$1</c:f>
              <c:strCache>
                <c:ptCount val="1"/>
                <c:pt idx="0">
                  <c:v>UTILISATEURS VCC</c:v>
                </c:pt>
              </c:strCache>
            </c:strRef>
          </c:tx>
          <c:dPt>
            <c:idx val="0"/>
            <c:bubble3D val="0"/>
            <c:spPr>
              <a:solidFill>
                <a:srgbClr val="FC750E"/>
              </a:solidFill>
              <a:ln w="19050">
                <a:solidFill>
                  <a:schemeClr val="lt1"/>
                </a:solidFill>
              </a:ln>
              <a:effectLst/>
            </c:spPr>
            <c:extLst>
              <c:ext xmlns:c16="http://schemas.microsoft.com/office/drawing/2014/chart" uri="{C3380CC4-5D6E-409C-BE32-E72D297353CC}">
                <c16:uniqueId val="{00000001-0EF8-4B1F-A5B1-800CE9A14231}"/>
              </c:ext>
            </c:extLst>
          </c:dPt>
          <c:dPt>
            <c:idx val="1"/>
            <c:bubble3D val="0"/>
            <c:spPr>
              <a:solidFill>
                <a:srgbClr val="FC750E">
                  <a:alpha val="79000"/>
                </a:srgbClr>
              </a:solidFill>
              <a:ln w="19050">
                <a:solidFill>
                  <a:schemeClr val="lt1"/>
                </a:solidFill>
              </a:ln>
              <a:effectLst/>
            </c:spPr>
            <c:extLst>
              <c:ext xmlns:c16="http://schemas.microsoft.com/office/drawing/2014/chart" uri="{C3380CC4-5D6E-409C-BE32-E72D297353CC}">
                <c16:uniqueId val="{00000003-0EF8-4B1F-A5B1-800CE9A14231}"/>
              </c:ext>
            </c:extLst>
          </c:dPt>
          <c:dPt>
            <c:idx val="2"/>
            <c:bubble3D val="0"/>
            <c:spPr>
              <a:solidFill>
                <a:srgbClr val="FC750E">
                  <a:alpha val="51000"/>
                </a:srgbClr>
              </a:solidFill>
              <a:ln w="19050">
                <a:solidFill>
                  <a:schemeClr val="lt1"/>
                </a:solidFill>
              </a:ln>
              <a:effectLst/>
            </c:spPr>
            <c:extLst>
              <c:ext xmlns:c16="http://schemas.microsoft.com/office/drawing/2014/chart" uri="{C3380CC4-5D6E-409C-BE32-E72D297353CC}">
                <c16:uniqueId val="{00000005-0EF8-4B1F-A5B1-800CE9A14231}"/>
              </c:ext>
            </c:extLst>
          </c:dPt>
          <c:dPt>
            <c:idx val="3"/>
            <c:bubble3D val="0"/>
            <c:spPr>
              <a:solidFill>
                <a:srgbClr val="7030A0"/>
              </a:solidFill>
              <a:ln w="19050">
                <a:solidFill>
                  <a:schemeClr val="lt1"/>
                </a:solidFill>
              </a:ln>
              <a:effectLst/>
            </c:spPr>
            <c:extLst>
              <c:ext xmlns:c16="http://schemas.microsoft.com/office/drawing/2014/chart" uri="{C3380CC4-5D6E-409C-BE32-E72D297353CC}">
                <c16:uniqueId val="{00000007-0EF8-4B1F-A5B1-800CE9A14231}"/>
              </c:ext>
            </c:extLst>
          </c:dPt>
          <c:dLbls>
            <c:dLbl>
              <c:idx val="0"/>
              <c:layout>
                <c:manualLayout>
                  <c:x val="-9.3060200926950248E-2"/>
                  <c:y val="3.5745463409234395E-2"/>
                </c:manualLayout>
              </c:layout>
              <c:tx>
                <c:rich>
                  <a:bodyPr/>
                  <a:lstStyle/>
                  <a:p>
                    <a:fld id="{1FFE6B5D-9BBE-4184-B5ED-20917846DFA0}" type="VALUE">
                      <a:rPr lang="en-US" sz="1800" smtClean="0">
                        <a:solidFill>
                          <a:schemeClr val="bg1"/>
                        </a:solidFill>
                      </a:rPr>
                      <a:pPr/>
                      <a:t>[VALEUR]</a:t>
                    </a:fld>
                    <a:r>
                      <a:rPr lang="en-US" sz="1800" dirty="0">
                        <a:solidFill>
                          <a:schemeClr val="bg1"/>
                        </a:solidFill>
                      </a:rPr>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EF8-4B1F-A5B1-800CE9A14231}"/>
                </c:ext>
              </c:extLst>
            </c:dLbl>
            <c:dLbl>
              <c:idx val="1"/>
              <c:layout>
                <c:manualLayout>
                  <c:x val="2.6746725657220301E-2"/>
                  <c:y val="-0.12746163086516443"/>
                </c:manualLayout>
              </c:layout>
              <c:tx>
                <c:rich>
                  <a:bodyPr/>
                  <a:lstStyle/>
                  <a:p>
                    <a:fld id="{54D289AE-40AE-4A08-80A9-473396A44EB9}" type="VALUE">
                      <a:rPr lang="en-US" smtClean="0">
                        <a:solidFill>
                          <a:schemeClr val="bg1"/>
                        </a:solidFill>
                      </a:rPr>
                      <a:pPr/>
                      <a:t>[VALEUR]</a:t>
                    </a:fld>
                    <a:r>
                      <a:rPr lang="en-US" dirty="0">
                        <a:solidFill>
                          <a:schemeClr val="bg1"/>
                        </a:solidFill>
                      </a:rPr>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EF8-4B1F-A5B1-800CE9A14231}"/>
                </c:ext>
              </c:extLst>
            </c:dLbl>
            <c:dLbl>
              <c:idx val="2"/>
              <c:layout>
                <c:manualLayout>
                  <c:x val="6.3682680136238817E-2"/>
                  <c:y val="-4.6149900830490566E-2"/>
                </c:manualLayout>
              </c:layout>
              <c:tx>
                <c:rich>
                  <a:bodyPr/>
                  <a:lstStyle/>
                  <a:p>
                    <a:fld id="{3D5498E5-CB4E-4321-97B2-F1DB67A024BC}" type="VALUE">
                      <a:rPr lang="en-US" sz="1800" b="1" smtClean="0">
                        <a:solidFill>
                          <a:schemeClr val="bg1"/>
                        </a:solidFill>
                      </a:rPr>
                      <a:pPr/>
                      <a:t>[VALEUR]</a:t>
                    </a:fld>
                    <a:r>
                      <a:rPr lang="en-US" sz="1800" b="1" dirty="0">
                        <a:solidFill>
                          <a:schemeClr val="bg1"/>
                        </a:solidFill>
                      </a:rPr>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EF8-4B1F-A5B1-800CE9A14231}"/>
                </c:ext>
              </c:extLst>
            </c:dLbl>
            <c:dLbl>
              <c:idx val="3"/>
              <c:layout>
                <c:manualLayout>
                  <c:x val="7.1075084364454352E-2"/>
                  <c:y val="8.3509344359935275E-2"/>
                </c:manualLayout>
              </c:layout>
              <c:tx>
                <c:rich>
                  <a:bodyPr/>
                  <a:lstStyle/>
                  <a:p>
                    <a:fld id="{0B825113-CA51-409B-9B17-2151900297A9}" type="VALUE">
                      <a:rPr lang="en-US" sz="1800" b="1" smtClean="0">
                        <a:solidFill>
                          <a:schemeClr val="bg1"/>
                        </a:solidFill>
                      </a:rPr>
                      <a:pPr/>
                      <a:t>[VALEUR]</a:t>
                    </a:fld>
                    <a:r>
                      <a:rPr lang="en-US" sz="1800" b="1" dirty="0">
                        <a:solidFill>
                          <a:schemeClr val="bg1"/>
                        </a:solidFill>
                      </a:rPr>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EF8-4B1F-A5B1-800CE9A1423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Casablanca</c:v>
                </c:pt>
                <c:pt idx="1">
                  <c:v>Tanger</c:v>
                </c:pt>
                <c:pt idx="2">
                  <c:v>Marrakech</c:v>
                </c:pt>
                <c:pt idx="3">
                  <c:v>Autres</c:v>
                </c:pt>
              </c:strCache>
            </c:strRef>
          </c:cat>
          <c:val>
            <c:numRef>
              <c:f>Feuil1!$B$2:$B$5</c:f>
              <c:numCache>
                <c:formatCode>0</c:formatCode>
                <c:ptCount val="4"/>
                <c:pt idx="0">
                  <c:v>43</c:v>
                </c:pt>
                <c:pt idx="1">
                  <c:v>18</c:v>
                </c:pt>
                <c:pt idx="2">
                  <c:v>14</c:v>
                </c:pt>
                <c:pt idx="3">
                  <c:v>25</c:v>
                </c:pt>
              </c:numCache>
            </c:numRef>
          </c:val>
          <c:extLst>
            <c:ext xmlns:c16="http://schemas.microsoft.com/office/drawing/2014/chart" uri="{C3380CC4-5D6E-409C-BE32-E72D297353CC}">
              <c16:uniqueId val="{00000008-0EF8-4B1F-A5B1-800CE9A1423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D2A250-9426-A347-9D43-6E4E399BAA3A}" type="doc">
      <dgm:prSet loTypeId="urn:microsoft.com/office/officeart/2005/8/layout/radial5" loCatId="" qsTypeId="urn:microsoft.com/office/officeart/2005/8/quickstyle/simple4" qsCatId="simple" csTypeId="urn:microsoft.com/office/officeart/2005/8/colors/accent0_3" csCatId="mainScheme" phldr="1"/>
      <dgm:spPr/>
      <dgm:t>
        <a:bodyPr/>
        <a:lstStyle/>
        <a:p>
          <a:endParaRPr lang="en-US"/>
        </a:p>
      </dgm:t>
    </dgm:pt>
    <dgm:pt modelId="{DC368244-6523-644E-BF0B-8FF01018772F}">
      <dgm:prSet phldrT="[Text]" custT="1"/>
      <dgm:spPr>
        <a:solidFill>
          <a:srgbClr val="EB4E3D"/>
        </a:solidFill>
      </dgm:spPr>
      <dgm:t>
        <a:bodyPr/>
        <a:lstStyle/>
        <a:p>
          <a:endParaRPr lang="en-US" sz="1050" dirty="0"/>
        </a:p>
        <a:p>
          <a:r>
            <a:rPr lang="en-US" sz="2000" dirty="0"/>
            <a:t>CAREER CENTER</a:t>
          </a:r>
        </a:p>
        <a:p>
          <a:endParaRPr lang="en-US" sz="1500" dirty="0"/>
        </a:p>
      </dgm:t>
    </dgm:pt>
    <dgm:pt modelId="{ED8CE5A4-725C-DA4E-84E4-E019E6D66CE5}" type="parTrans" cxnId="{824B3433-4E13-5C4D-93FF-FD8CAD9CAACA}">
      <dgm:prSet/>
      <dgm:spPr/>
      <dgm:t>
        <a:bodyPr/>
        <a:lstStyle/>
        <a:p>
          <a:endParaRPr lang="en-US"/>
        </a:p>
      </dgm:t>
    </dgm:pt>
    <dgm:pt modelId="{12335168-A30D-8746-9640-9CAC04A3FFA3}" type="sibTrans" cxnId="{824B3433-4E13-5C4D-93FF-FD8CAD9CAACA}">
      <dgm:prSet/>
      <dgm:spPr/>
      <dgm:t>
        <a:bodyPr/>
        <a:lstStyle/>
        <a:p>
          <a:endParaRPr lang="en-US"/>
        </a:p>
      </dgm:t>
    </dgm:pt>
    <dgm:pt modelId="{18D6F601-C620-7F48-B209-8BBE9950B3AB}">
      <dgm:prSet phldrT="[Text]" custT="1"/>
      <dgm:spPr>
        <a:solidFill>
          <a:srgbClr val="833E90"/>
        </a:solidFill>
      </dgm:spPr>
      <dgm:t>
        <a:bodyPr/>
        <a:lstStyle/>
        <a:p>
          <a:r>
            <a:rPr lang="en-US" sz="1200" cap="all" baseline="0" dirty="0" err="1"/>
            <a:t>Etudiants</a:t>
          </a:r>
          <a:r>
            <a:rPr lang="en-US" sz="1200" cap="all" baseline="0" dirty="0"/>
            <a:t>/</a:t>
          </a:r>
        </a:p>
        <a:p>
          <a:r>
            <a:rPr lang="en-US" sz="1200" cap="all" baseline="0" dirty="0"/>
            <a:t>STAGIAIRES</a:t>
          </a:r>
        </a:p>
      </dgm:t>
    </dgm:pt>
    <dgm:pt modelId="{D6A1FDD5-8470-0F47-9FD6-AA7F0729DBB3}" type="parTrans" cxnId="{D150E128-6F2B-8949-A10E-5D82955BC930}">
      <dgm:prSet/>
      <dgm:spPr>
        <a:solidFill>
          <a:srgbClr val="058DC7"/>
        </a:solidFill>
      </dgm:spPr>
      <dgm:t>
        <a:bodyPr/>
        <a:lstStyle/>
        <a:p>
          <a:endParaRPr lang="en-US"/>
        </a:p>
      </dgm:t>
    </dgm:pt>
    <dgm:pt modelId="{D660C181-5F5B-684E-A3F5-1C0237CC4AFB}" type="sibTrans" cxnId="{D150E128-6F2B-8949-A10E-5D82955BC930}">
      <dgm:prSet/>
      <dgm:spPr/>
      <dgm:t>
        <a:bodyPr/>
        <a:lstStyle/>
        <a:p>
          <a:endParaRPr lang="en-US"/>
        </a:p>
      </dgm:t>
    </dgm:pt>
    <dgm:pt modelId="{5E44BAEE-7413-8F43-9706-32BA42B7CA7B}">
      <dgm:prSet phldrT="[Text]" custT="1"/>
      <dgm:spPr>
        <a:solidFill>
          <a:srgbClr val="833E90"/>
        </a:solidFill>
      </dgm:spPr>
      <dgm:t>
        <a:bodyPr/>
        <a:lstStyle/>
        <a:p>
          <a:r>
            <a:rPr lang="en-US" sz="1100" cap="all" baseline="0" dirty="0" err="1"/>
            <a:t>Enseignants</a:t>
          </a:r>
          <a:r>
            <a:rPr lang="en-US" sz="1100" cap="all" baseline="0" dirty="0"/>
            <a:t>/</a:t>
          </a:r>
          <a:r>
            <a:rPr lang="en-US" sz="1200" cap="all" baseline="0" dirty="0"/>
            <a:t> </a:t>
          </a:r>
          <a:r>
            <a:rPr lang="en-US" sz="1200" cap="all" baseline="0" dirty="0" err="1"/>
            <a:t>Formateurs</a:t>
          </a:r>
          <a:endParaRPr lang="en-US" sz="1200" cap="all" baseline="0" dirty="0"/>
        </a:p>
      </dgm:t>
    </dgm:pt>
    <dgm:pt modelId="{387A5D09-22C4-2E49-8A8F-9C9FAAE1D14A}" type="parTrans" cxnId="{9F045C50-AC76-4B4E-B9BA-C1DB9B87C66F}">
      <dgm:prSet/>
      <dgm:spPr>
        <a:solidFill>
          <a:srgbClr val="058DC7"/>
        </a:solidFill>
      </dgm:spPr>
      <dgm:t>
        <a:bodyPr/>
        <a:lstStyle/>
        <a:p>
          <a:endParaRPr lang="en-US"/>
        </a:p>
      </dgm:t>
    </dgm:pt>
    <dgm:pt modelId="{253CACF3-15F1-DD4C-9C77-4F4D67627479}" type="sibTrans" cxnId="{9F045C50-AC76-4B4E-B9BA-C1DB9B87C66F}">
      <dgm:prSet/>
      <dgm:spPr/>
      <dgm:t>
        <a:bodyPr/>
        <a:lstStyle/>
        <a:p>
          <a:endParaRPr lang="en-US"/>
        </a:p>
      </dgm:t>
    </dgm:pt>
    <dgm:pt modelId="{5C167823-8314-604A-B6B4-5F10B9CA01DE}">
      <dgm:prSet phldrT="[Text]" custT="1"/>
      <dgm:spPr>
        <a:solidFill>
          <a:srgbClr val="833E90"/>
        </a:solidFill>
      </dgm:spPr>
      <dgm:t>
        <a:bodyPr/>
        <a:lstStyle/>
        <a:p>
          <a:r>
            <a:rPr lang="en-US" sz="1200" cap="all" baseline="0" dirty="0" err="1"/>
            <a:t>Entreprises</a:t>
          </a:r>
          <a:endParaRPr lang="en-US" sz="1200" cap="all" baseline="0" dirty="0"/>
        </a:p>
      </dgm:t>
    </dgm:pt>
    <dgm:pt modelId="{DA870A1F-6D72-0948-ADBB-6BF3A868D269}" type="parTrans" cxnId="{F8251C1B-5A0D-BB45-8DE5-C97FA5A784BC}">
      <dgm:prSet/>
      <dgm:spPr>
        <a:solidFill>
          <a:srgbClr val="058DC7"/>
        </a:solidFill>
      </dgm:spPr>
      <dgm:t>
        <a:bodyPr/>
        <a:lstStyle/>
        <a:p>
          <a:endParaRPr lang="en-US"/>
        </a:p>
      </dgm:t>
    </dgm:pt>
    <dgm:pt modelId="{BE40295B-33BD-0B45-A04B-031AC25AC168}" type="sibTrans" cxnId="{F8251C1B-5A0D-BB45-8DE5-C97FA5A784BC}">
      <dgm:prSet/>
      <dgm:spPr/>
      <dgm:t>
        <a:bodyPr/>
        <a:lstStyle/>
        <a:p>
          <a:endParaRPr lang="en-US"/>
        </a:p>
      </dgm:t>
    </dgm:pt>
    <dgm:pt modelId="{FACDE38D-AA9A-7D4C-8F82-E28383D4A947}">
      <dgm:prSet phldrT="[Text]"/>
      <dgm:spPr/>
      <dgm:t>
        <a:bodyPr/>
        <a:lstStyle/>
        <a:p>
          <a:endParaRPr lang="en-US" dirty="0"/>
        </a:p>
      </dgm:t>
    </dgm:pt>
    <dgm:pt modelId="{5F9F3E85-3C9C-B74C-B437-33D3D5B40DAA}" type="parTrans" cxnId="{5D02A12B-61CE-314F-AB4E-10CF383EE21D}">
      <dgm:prSet/>
      <dgm:spPr/>
      <dgm:t>
        <a:bodyPr/>
        <a:lstStyle/>
        <a:p>
          <a:endParaRPr lang="en-US"/>
        </a:p>
      </dgm:t>
    </dgm:pt>
    <dgm:pt modelId="{E3DF1C31-DC2E-D041-8AE5-B1CC99F4DDFD}" type="sibTrans" cxnId="{5D02A12B-61CE-314F-AB4E-10CF383EE21D}">
      <dgm:prSet/>
      <dgm:spPr/>
      <dgm:t>
        <a:bodyPr/>
        <a:lstStyle/>
        <a:p>
          <a:endParaRPr lang="en-US"/>
        </a:p>
      </dgm:t>
    </dgm:pt>
    <dgm:pt modelId="{DFD152E3-B168-D14E-AFDC-572CB087E493}" type="pres">
      <dgm:prSet presAssocID="{87D2A250-9426-A347-9D43-6E4E399BAA3A}" presName="Name0" presStyleCnt="0">
        <dgm:presLayoutVars>
          <dgm:chMax val="1"/>
          <dgm:dir/>
          <dgm:animLvl val="ctr"/>
          <dgm:resizeHandles val="exact"/>
        </dgm:presLayoutVars>
      </dgm:prSet>
      <dgm:spPr/>
    </dgm:pt>
    <dgm:pt modelId="{E16F8E1A-317A-9041-9709-6E412A58D52C}" type="pres">
      <dgm:prSet presAssocID="{DC368244-6523-644E-BF0B-8FF01018772F}" presName="centerShape" presStyleLbl="node0" presStyleIdx="0" presStyleCnt="1"/>
      <dgm:spPr/>
    </dgm:pt>
    <dgm:pt modelId="{7562F242-40C0-0F47-9240-A4DDF75483D7}" type="pres">
      <dgm:prSet presAssocID="{D6A1FDD5-8470-0F47-9FD6-AA7F0729DBB3}" presName="parTrans" presStyleLbl="sibTrans2D1" presStyleIdx="0" presStyleCnt="3"/>
      <dgm:spPr/>
    </dgm:pt>
    <dgm:pt modelId="{E74D7922-5912-C34B-9CBD-09DED560F730}" type="pres">
      <dgm:prSet presAssocID="{D6A1FDD5-8470-0F47-9FD6-AA7F0729DBB3}" presName="connectorText" presStyleLbl="sibTrans2D1" presStyleIdx="0" presStyleCnt="3"/>
      <dgm:spPr/>
    </dgm:pt>
    <dgm:pt modelId="{805C23C9-E3EC-2646-8092-E39439C97547}" type="pres">
      <dgm:prSet presAssocID="{18D6F601-C620-7F48-B209-8BBE9950B3AB}" presName="node" presStyleLbl="node1" presStyleIdx="0" presStyleCnt="3">
        <dgm:presLayoutVars>
          <dgm:bulletEnabled val="1"/>
        </dgm:presLayoutVars>
      </dgm:prSet>
      <dgm:spPr/>
    </dgm:pt>
    <dgm:pt modelId="{FE306CD6-2245-1746-849A-C0CE19DC1607}" type="pres">
      <dgm:prSet presAssocID="{387A5D09-22C4-2E49-8A8F-9C9FAAE1D14A}" presName="parTrans" presStyleLbl="sibTrans2D1" presStyleIdx="1" presStyleCnt="3"/>
      <dgm:spPr/>
    </dgm:pt>
    <dgm:pt modelId="{ACF1058C-EC99-6D4B-8C7E-377BD7D92884}" type="pres">
      <dgm:prSet presAssocID="{387A5D09-22C4-2E49-8A8F-9C9FAAE1D14A}" presName="connectorText" presStyleLbl="sibTrans2D1" presStyleIdx="1" presStyleCnt="3"/>
      <dgm:spPr/>
    </dgm:pt>
    <dgm:pt modelId="{6A0F0A5C-D662-6F43-B747-E52700997C2F}" type="pres">
      <dgm:prSet presAssocID="{5E44BAEE-7413-8F43-9706-32BA42B7CA7B}" presName="node" presStyleLbl="node1" presStyleIdx="1" presStyleCnt="3">
        <dgm:presLayoutVars>
          <dgm:bulletEnabled val="1"/>
        </dgm:presLayoutVars>
      </dgm:prSet>
      <dgm:spPr/>
    </dgm:pt>
    <dgm:pt modelId="{2B28BDFC-0577-8849-92D0-3F26CE17F41E}" type="pres">
      <dgm:prSet presAssocID="{DA870A1F-6D72-0948-ADBB-6BF3A868D269}" presName="parTrans" presStyleLbl="sibTrans2D1" presStyleIdx="2" presStyleCnt="3"/>
      <dgm:spPr/>
    </dgm:pt>
    <dgm:pt modelId="{A5C7578C-6BC7-FE4C-BA40-0DDE984AC89D}" type="pres">
      <dgm:prSet presAssocID="{DA870A1F-6D72-0948-ADBB-6BF3A868D269}" presName="connectorText" presStyleLbl="sibTrans2D1" presStyleIdx="2" presStyleCnt="3"/>
      <dgm:spPr/>
    </dgm:pt>
    <dgm:pt modelId="{8AF7EA7D-9A59-7E4C-8A05-8D39E6FA906C}" type="pres">
      <dgm:prSet presAssocID="{5C167823-8314-604A-B6B4-5F10B9CA01DE}" presName="node" presStyleLbl="node1" presStyleIdx="2" presStyleCnt="3">
        <dgm:presLayoutVars>
          <dgm:bulletEnabled val="1"/>
        </dgm:presLayoutVars>
      </dgm:prSet>
      <dgm:spPr/>
    </dgm:pt>
  </dgm:ptLst>
  <dgm:cxnLst>
    <dgm:cxn modelId="{F8251C1B-5A0D-BB45-8DE5-C97FA5A784BC}" srcId="{DC368244-6523-644E-BF0B-8FF01018772F}" destId="{5C167823-8314-604A-B6B4-5F10B9CA01DE}" srcOrd="2" destOrd="0" parTransId="{DA870A1F-6D72-0948-ADBB-6BF3A868D269}" sibTransId="{BE40295B-33BD-0B45-A04B-031AC25AC168}"/>
    <dgm:cxn modelId="{D150E128-6F2B-8949-A10E-5D82955BC930}" srcId="{DC368244-6523-644E-BF0B-8FF01018772F}" destId="{18D6F601-C620-7F48-B209-8BBE9950B3AB}" srcOrd="0" destOrd="0" parTransId="{D6A1FDD5-8470-0F47-9FD6-AA7F0729DBB3}" sibTransId="{D660C181-5F5B-684E-A3F5-1C0237CC4AFB}"/>
    <dgm:cxn modelId="{5D02A12B-61CE-314F-AB4E-10CF383EE21D}" srcId="{87D2A250-9426-A347-9D43-6E4E399BAA3A}" destId="{FACDE38D-AA9A-7D4C-8F82-E28383D4A947}" srcOrd="1" destOrd="0" parTransId="{5F9F3E85-3C9C-B74C-B437-33D3D5B40DAA}" sibTransId="{E3DF1C31-DC2E-D041-8AE5-B1CC99F4DDFD}"/>
    <dgm:cxn modelId="{824B3433-4E13-5C4D-93FF-FD8CAD9CAACA}" srcId="{87D2A250-9426-A347-9D43-6E4E399BAA3A}" destId="{DC368244-6523-644E-BF0B-8FF01018772F}" srcOrd="0" destOrd="0" parTransId="{ED8CE5A4-725C-DA4E-84E4-E019E6D66CE5}" sibTransId="{12335168-A30D-8746-9640-9CAC04A3FFA3}"/>
    <dgm:cxn modelId="{806D386D-1406-6842-9BE8-546B627B1D0E}" type="presOf" srcId="{DC368244-6523-644E-BF0B-8FF01018772F}" destId="{E16F8E1A-317A-9041-9709-6E412A58D52C}" srcOrd="0" destOrd="0" presId="urn:microsoft.com/office/officeart/2005/8/layout/radial5"/>
    <dgm:cxn modelId="{9F045C50-AC76-4B4E-B9BA-C1DB9B87C66F}" srcId="{DC368244-6523-644E-BF0B-8FF01018772F}" destId="{5E44BAEE-7413-8F43-9706-32BA42B7CA7B}" srcOrd="1" destOrd="0" parTransId="{387A5D09-22C4-2E49-8A8F-9C9FAAE1D14A}" sibTransId="{253CACF3-15F1-DD4C-9C77-4F4D67627479}"/>
    <dgm:cxn modelId="{70510971-814E-814F-B0A9-A1FD88ACB2E4}" type="presOf" srcId="{5E44BAEE-7413-8F43-9706-32BA42B7CA7B}" destId="{6A0F0A5C-D662-6F43-B747-E52700997C2F}" srcOrd="0" destOrd="0" presId="urn:microsoft.com/office/officeart/2005/8/layout/radial5"/>
    <dgm:cxn modelId="{D6983A9C-6F4D-104B-BF1A-F59B4B237BC9}" type="presOf" srcId="{387A5D09-22C4-2E49-8A8F-9C9FAAE1D14A}" destId="{ACF1058C-EC99-6D4B-8C7E-377BD7D92884}" srcOrd="1" destOrd="0" presId="urn:microsoft.com/office/officeart/2005/8/layout/radial5"/>
    <dgm:cxn modelId="{085B699D-A8EC-7C49-970D-6FC8738D275F}" type="presOf" srcId="{18D6F601-C620-7F48-B209-8BBE9950B3AB}" destId="{805C23C9-E3EC-2646-8092-E39439C97547}" srcOrd="0" destOrd="0" presId="urn:microsoft.com/office/officeart/2005/8/layout/radial5"/>
    <dgm:cxn modelId="{520890AD-C103-C141-90C2-B4C6ED4A1135}" type="presOf" srcId="{387A5D09-22C4-2E49-8A8F-9C9FAAE1D14A}" destId="{FE306CD6-2245-1746-849A-C0CE19DC1607}" srcOrd="0" destOrd="0" presId="urn:microsoft.com/office/officeart/2005/8/layout/radial5"/>
    <dgm:cxn modelId="{A26003B3-8D65-934B-99F5-DDB6754294C6}" type="presOf" srcId="{D6A1FDD5-8470-0F47-9FD6-AA7F0729DBB3}" destId="{7562F242-40C0-0F47-9240-A4DDF75483D7}" srcOrd="0" destOrd="0" presId="urn:microsoft.com/office/officeart/2005/8/layout/radial5"/>
    <dgm:cxn modelId="{C0C2D8BD-E4C5-1340-83F4-FFF986CF0AE3}" type="presOf" srcId="{D6A1FDD5-8470-0F47-9FD6-AA7F0729DBB3}" destId="{E74D7922-5912-C34B-9CBD-09DED560F730}" srcOrd="1" destOrd="0" presId="urn:microsoft.com/office/officeart/2005/8/layout/radial5"/>
    <dgm:cxn modelId="{FA79C6BE-B749-1047-88E5-1055E46E99D9}" type="presOf" srcId="{DA870A1F-6D72-0948-ADBB-6BF3A868D269}" destId="{2B28BDFC-0577-8849-92D0-3F26CE17F41E}" srcOrd="0" destOrd="0" presId="urn:microsoft.com/office/officeart/2005/8/layout/radial5"/>
    <dgm:cxn modelId="{804B40CD-F5EC-854C-99C3-5EFB7B3677CD}" type="presOf" srcId="{DA870A1F-6D72-0948-ADBB-6BF3A868D269}" destId="{A5C7578C-6BC7-FE4C-BA40-0DDE984AC89D}" srcOrd="1" destOrd="0" presId="urn:microsoft.com/office/officeart/2005/8/layout/radial5"/>
    <dgm:cxn modelId="{BB08E7FC-6F90-2F4E-9AD3-7185B4FD4094}" type="presOf" srcId="{5C167823-8314-604A-B6B4-5F10B9CA01DE}" destId="{8AF7EA7D-9A59-7E4C-8A05-8D39E6FA906C}" srcOrd="0" destOrd="0" presId="urn:microsoft.com/office/officeart/2005/8/layout/radial5"/>
    <dgm:cxn modelId="{BB2EAFFD-B09D-5041-A590-EE3776633228}" type="presOf" srcId="{87D2A250-9426-A347-9D43-6E4E399BAA3A}" destId="{DFD152E3-B168-D14E-AFDC-572CB087E493}" srcOrd="0" destOrd="0" presId="urn:microsoft.com/office/officeart/2005/8/layout/radial5"/>
    <dgm:cxn modelId="{5EC92BA2-9908-8240-BC90-40FA6AE68277}" type="presParOf" srcId="{DFD152E3-B168-D14E-AFDC-572CB087E493}" destId="{E16F8E1A-317A-9041-9709-6E412A58D52C}" srcOrd="0" destOrd="0" presId="urn:microsoft.com/office/officeart/2005/8/layout/radial5"/>
    <dgm:cxn modelId="{8FE1B64A-8D3D-E748-8F34-66C5EA81B1F1}" type="presParOf" srcId="{DFD152E3-B168-D14E-AFDC-572CB087E493}" destId="{7562F242-40C0-0F47-9240-A4DDF75483D7}" srcOrd="1" destOrd="0" presId="urn:microsoft.com/office/officeart/2005/8/layout/radial5"/>
    <dgm:cxn modelId="{B7ECD4B6-3664-3141-9E38-67F8314F3EE1}" type="presParOf" srcId="{7562F242-40C0-0F47-9240-A4DDF75483D7}" destId="{E74D7922-5912-C34B-9CBD-09DED560F730}" srcOrd="0" destOrd="0" presId="urn:microsoft.com/office/officeart/2005/8/layout/radial5"/>
    <dgm:cxn modelId="{B61A44A4-9751-B646-BF62-A3035DE48282}" type="presParOf" srcId="{DFD152E3-B168-D14E-AFDC-572CB087E493}" destId="{805C23C9-E3EC-2646-8092-E39439C97547}" srcOrd="2" destOrd="0" presId="urn:microsoft.com/office/officeart/2005/8/layout/radial5"/>
    <dgm:cxn modelId="{A18B4CAC-ED69-3E4F-AAD7-9CCCAD360C53}" type="presParOf" srcId="{DFD152E3-B168-D14E-AFDC-572CB087E493}" destId="{FE306CD6-2245-1746-849A-C0CE19DC1607}" srcOrd="3" destOrd="0" presId="urn:microsoft.com/office/officeart/2005/8/layout/radial5"/>
    <dgm:cxn modelId="{CCE42A5A-9EC9-1443-BE5A-D8231B8963A1}" type="presParOf" srcId="{FE306CD6-2245-1746-849A-C0CE19DC1607}" destId="{ACF1058C-EC99-6D4B-8C7E-377BD7D92884}" srcOrd="0" destOrd="0" presId="urn:microsoft.com/office/officeart/2005/8/layout/radial5"/>
    <dgm:cxn modelId="{FB441FFD-3991-9644-B674-ED2E4263ADD4}" type="presParOf" srcId="{DFD152E3-B168-D14E-AFDC-572CB087E493}" destId="{6A0F0A5C-D662-6F43-B747-E52700997C2F}" srcOrd="4" destOrd="0" presId="urn:microsoft.com/office/officeart/2005/8/layout/radial5"/>
    <dgm:cxn modelId="{4BFBC090-7AF9-2A44-A84B-4AC7562A4B46}" type="presParOf" srcId="{DFD152E3-B168-D14E-AFDC-572CB087E493}" destId="{2B28BDFC-0577-8849-92D0-3F26CE17F41E}" srcOrd="5" destOrd="0" presId="urn:microsoft.com/office/officeart/2005/8/layout/radial5"/>
    <dgm:cxn modelId="{28B44454-771B-1147-99C1-10BBEC3F35F9}" type="presParOf" srcId="{2B28BDFC-0577-8849-92D0-3F26CE17F41E}" destId="{A5C7578C-6BC7-FE4C-BA40-0DDE984AC89D}" srcOrd="0" destOrd="0" presId="urn:microsoft.com/office/officeart/2005/8/layout/radial5"/>
    <dgm:cxn modelId="{AD3D3748-A394-4141-B30A-08C0D7878972}" type="presParOf" srcId="{DFD152E3-B168-D14E-AFDC-572CB087E493}" destId="{8AF7EA7D-9A59-7E4C-8A05-8D39E6FA906C}"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A322EB-62B6-6D42-86D5-42465B18C46B}"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8390780B-983E-D54E-AF4F-9DAEDB9B77B3}">
      <dgm:prSet phldrT="[Text]"/>
      <dgm:spPr>
        <a:solidFill>
          <a:srgbClr val="002060"/>
        </a:solidFill>
      </dgm:spPr>
      <dgm:t>
        <a:bodyPr/>
        <a:lstStyle/>
        <a:p>
          <a:r>
            <a:rPr lang="fr-FR" noProof="0" dirty="0"/>
            <a:t> Etudiants</a:t>
          </a:r>
        </a:p>
      </dgm:t>
    </dgm:pt>
    <dgm:pt modelId="{5B326338-8B31-C84C-9109-43735540E65B}" type="parTrans" cxnId="{24630BAA-DCB0-5D43-9185-AB525669E8A9}">
      <dgm:prSet/>
      <dgm:spPr/>
      <dgm:t>
        <a:bodyPr/>
        <a:lstStyle/>
        <a:p>
          <a:endParaRPr lang="en-US"/>
        </a:p>
      </dgm:t>
    </dgm:pt>
    <dgm:pt modelId="{7B50736A-3115-5745-A23E-0F7E6C09B384}" type="sibTrans" cxnId="{24630BAA-DCB0-5D43-9185-AB525669E8A9}">
      <dgm:prSet/>
      <dgm:spPr/>
      <dgm:t>
        <a:bodyPr/>
        <a:lstStyle/>
        <a:p>
          <a:endParaRPr lang="en-US"/>
        </a:p>
      </dgm:t>
    </dgm:pt>
    <dgm:pt modelId="{A497B8C4-9608-6441-A409-A44638EC495F}">
      <dgm:prSet phldrT="[Text]"/>
      <dgm:spPr>
        <a:solidFill>
          <a:srgbClr val="0070C0"/>
        </a:solidFill>
      </dgm:spPr>
      <dgm:t>
        <a:bodyPr/>
        <a:lstStyle/>
        <a:p>
          <a:r>
            <a:rPr lang="fr-FR" noProof="0" dirty="0"/>
            <a:t>Anciens Elèves </a:t>
          </a:r>
        </a:p>
      </dgm:t>
    </dgm:pt>
    <dgm:pt modelId="{6F74421C-E290-CE49-AD55-6C381DEDCD24}" type="parTrans" cxnId="{65A14A6B-4950-B245-A4FE-E1ACF9602F1F}">
      <dgm:prSet/>
      <dgm:spPr/>
      <dgm:t>
        <a:bodyPr/>
        <a:lstStyle/>
        <a:p>
          <a:endParaRPr lang="en-US"/>
        </a:p>
      </dgm:t>
    </dgm:pt>
    <dgm:pt modelId="{94B37047-EE28-F64C-B50E-CAC8649A7D0C}" type="sibTrans" cxnId="{65A14A6B-4950-B245-A4FE-E1ACF9602F1F}">
      <dgm:prSet/>
      <dgm:spPr/>
      <dgm:t>
        <a:bodyPr/>
        <a:lstStyle/>
        <a:p>
          <a:endParaRPr lang="en-US"/>
        </a:p>
      </dgm:t>
    </dgm:pt>
    <dgm:pt modelId="{67C5BF12-24B6-7C45-A8C2-30B2C964FE68}">
      <dgm:prSet phldrT="[Text]"/>
      <dgm:spPr>
        <a:solidFill>
          <a:schemeClr val="accent5"/>
        </a:solidFill>
      </dgm:spPr>
      <dgm:t>
        <a:bodyPr/>
        <a:lstStyle/>
        <a:p>
          <a:r>
            <a:rPr lang="fr-FR" noProof="0" dirty="0"/>
            <a:t>Employeurs</a:t>
          </a:r>
        </a:p>
      </dgm:t>
    </dgm:pt>
    <dgm:pt modelId="{6EAA3D61-A1DE-AD45-9EBC-1944E60F4727}" type="parTrans" cxnId="{F424090F-E5F0-CA48-9906-EF66ABBD9F76}">
      <dgm:prSet/>
      <dgm:spPr/>
      <dgm:t>
        <a:bodyPr/>
        <a:lstStyle/>
        <a:p>
          <a:endParaRPr lang="en-US"/>
        </a:p>
      </dgm:t>
    </dgm:pt>
    <dgm:pt modelId="{4BDC7563-4F8F-C34E-80CF-CB213A951194}" type="sibTrans" cxnId="{F424090F-E5F0-CA48-9906-EF66ABBD9F76}">
      <dgm:prSet/>
      <dgm:spPr/>
      <dgm:t>
        <a:bodyPr/>
        <a:lstStyle/>
        <a:p>
          <a:endParaRPr lang="en-US"/>
        </a:p>
      </dgm:t>
    </dgm:pt>
    <dgm:pt modelId="{46A2EFD3-D01F-EB4B-853E-B9B436170563}">
      <dgm:prSet/>
      <dgm:spPr>
        <a:solidFill>
          <a:srgbClr val="7030A0"/>
        </a:solidFill>
      </dgm:spPr>
      <dgm:t>
        <a:bodyPr/>
        <a:lstStyle/>
        <a:p>
          <a:r>
            <a:rPr lang="fr-FR" noProof="0" dirty="0"/>
            <a:t>Professeurs et Personnel de l’institution hôte</a:t>
          </a:r>
        </a:p>
      </dgm:t>
    </dgm:pt>
    <dgm:pt modelId="{15C55F6A-3ECA-A64A-9AEC-9C0A3B250D3C}" type="parTrans" cxnId="{2D9F6401-F790-9D49-A22B-353347CB2B56}">
      <dgm:prSet/>
      <dgm:spPr/>
      <dgm:t>
        <a:bodyPr/>
        <a:lstStyle/>
        <a:p>
          <a:endParaRPr lang="en-US"/>
        </a:p>
      </dgm:t>
    </dgm:pt>
    <dgm:pt modelId="{2C84795A-734A-9546-B271-97600A45CF50}" type="sibTrans" cxnId="{2D9F6401-F790-9D49-A22B-353347CB2B56}">
      <dgm:prSet/>
      <dgm:spPr/>
      <dgm:t>
        <a:bodyPr/>
        <a:lstStyle/>
        <a:p>
          <a:endParaRPr lang="en-US"/>
        </a:p>
      </dgm:t>
    </dgm:pt>
    <dgm:pt modelId="{F81C93B5-13FE-8641-A173-892F9C711F60}">
      <dgm:prSet/>
      <dgm:spPr>
        <a:solidFill>
          <a:schemeClr val="accent2"/>
        </a:solidFill>
      </dgm:spPr>
      <dgm:t>
        <a:bodyPr/>
        <a:lstStyle/>
        <a:p>
          <a:r>
            <a:rPr lang="fr-FR" noProof="0" dirty="0"/>
            <a:t>Communauté locale</a:t>
          </a:r>
        </a:p>
      </dgm:t>
    </dgm:pt>
    <dgm:pt modelId="{226FF1B8-653B-9744-B4F3-B474867C15A7}" type="parTrans" cxnId="{7ED10F0B-5A4A-4B4B-BB24-8C4D4892869F}">
      <dgm:prSet/>
      <dgm:spPr/>
      <dgm:t>
        <a:bodyPr/>
        <a:lstStyle/>
        <a:p>
          <a:endParaRPr lang="en-US"/>
        </a:p>
      </dgm:t>
    </dgm:pt>
    <dgm:pt modelId="{71B9518F-C9B6-3F43-985D-EACB7A8963E8}" type="sibTrans" cxnId="{7ED10F0B-5A4A-4B4B-BB24-8C4D4892869F}">
      <dgm:prSet/>
      <dgm:spPr/>
      <dgm:t>
        <a:bodyPr/>
        <a:lstStyle/>
        <a:p>
          <a:endParaRPr lang="en-US"/>
        </a:p>
      </dgm:t>
    </dgm:pt>
    <dgm:pt modelId="{95629209-2D22-AE47-813D-2EBD2FED7646}" type="pres">
      <dgm:prSet presAssocID="{2BA322EB-62B6-6D42-86D5-42465B18C46B}" presName="Name0" presStyleCnt="0">
        <dgm:presLayoutVars>
          <dgm:chMax val="7"/>
          <dgm:chPref val="7"/>
          <dgm:dir/>
        </dgm:presLayoutVars>
      </dgm:prSet>
      <dgm:spPr/>
    </dgm:pt>
    <dgm:pt modelId="{DBA007BB-B6AF-8940-BC3B-6E0F0FAB88AF}" type="pres">
      <dgm:prSet presAssocID="{2BA322EB-62B6-6D42-86D5-42465B18C46B}" presName="Name1" presStyleCnt="0"/>
      <dgm:spPr/>
    </dgm:pt>
    <dgm:pt modelId="{09EF6F68-7614-8F4C-BE59-520045A08E53}" type="pres">
      <dgm:prSet presAssocID="{2BA322EB-62B6-6D42-86D5-42465B18C46B}" presName="cycle" presStyleCnt="0"/>
      <dgm:spPr/>
    </dgm:pt>
    <dgm:pt modelId="{45D74A8D-9353-0B46-9360-A53FCDD3006E}" type="pres">
      <dgm:prSet presAssocID="{2BA322EB-62B6-6D42-86D5-42465B18C46B}" presName="srcNode" presStyleLbl="node1" presStyleIdx="0" presStyleCnt="5"/>
      <dgm:spPr/>
    </dgm:pt>
    <dgm:pt modelId="{44677775-426D-1648-8FD0-D9A8BC00DFA6}" type="pres">
      <dgm:prSet presAssocID="{2BA322EB-62B6-6D42-86D5-42465B18C46B}" presName="conn" presStyleLbl="parChTrans1D2" presStyleIdx="0" presStyleCnt="1"/>
      <dgm:spPr/>
    </dgm:pt>
    <dgm:pt modelId="{97B78DAA-3EA4-B143-8C93-90AC35AE75C7}" type="pres">
      <dgm:prSet presAssocID="{2BA322EB-62B6-6D42-86D5-42465B18C46B}" presName="extraNode" presStyleLbl="node1" presStyleIdx="0" presStyleCnt="5"/>
      <dgm:spPr/>
    </dgm:pt>
    <dgm:pt modelId="{E5550F17-3A2C-CE4C-A1F8-CC7A5B366A33}" type="pres">
      <dgm:prSet presAssocID="{2BA322EB-62B6-6D42-86D5-42465B18C46B}" presName="dstNode" presStyleLbl="node1" presStyleIdx="0" presStyleCnt="5"/>
      <dgm:spPr/>
    </dgm:pt>
    <dgm:pt modelId="{497140D6-2361-2546-9E3B-065A174789C8}" type="pres">
      <dgm:prSet presAssocID="{8390780B-983E-D54E-AF4F-9DAEDB9B77B3}" presName="text_1" presStyleLbl="node1" presStyleIdx="0" presStyleCnt="5">
        <dgm:presLayoutVars>
          <dgm:bulletEnabled val="1"/>
        </dgm:presLayoutVars>
      </dgm:prSet>
      <dgm:spPr/>
    </dgm:pt>
    <dgm:pt modelId="{FAE3A53D-1E8A-AF49-9058-42170443DD79}" type="pres">
      <dgm:prSet presAssocID="{8390780B-983E-D54E-AF4F-9DAEDB9B77B3}" presName="accent_1" presStyleCnt="0"/>
      <dgm:spPr/>
    </dgm:pt>
    <dgm:pt modelId="{C06A43D5-9E16-6B43-84CE-F399BA09615F}" type="pres">
      <dgm:prSet presAssocID="{8390780B-983E-D54E-AF4F-9DAEDB9B77B3}" presName="accentRepeatNode" presStyleLbl="solidFgAcc1" presStyleIdx="0" presStyleCnt="5"/>
      <dgm:spPr/>
    </dgm:pt>
    <dgm:pt modelId="{973EED56-19D6-CD46-9B44-689EB5B16BF0}" type="pres">
      <dgm:prSet presAssocID="{A497B8C4-9608-6441-A409-A44638EC495F}" presName="text_2" presStyleLbl="node1" presStyleIdx="1" presStyleCnt="5" custLinFactNeighborX="-354" custLinFactNeighborY="1315">
        <dgm:presLayoutVars>
          <dgm:bulletEnabled val="1"/>
        </dgm:presLayoutVars>
      </dgm:prSet>
      <dgm:spPr/>
    </dgm:pt>
    <dgm:pt modelId="{1B44D1F4-7A79-6A46-8CEE-7684A6CE08AB}" type="pres">
      <dgm:prSet presAssocID="{A497B8C4-9608-6441-A409-A44638EC495F}" presName="accent_2" presStyleCnt="0"/>
      <dgm:spPr/>
    </dgm:pt>
    <dgm:pt modelId="{30A81D44-DA6B-AD4B-89AD-F159902D48D5}" type="pres">
      <dgm:prSet presAssocID="{A497B8C4-9608-6441-A409-A44638EC495F}" presName="accentRepeatNode" presStyleLbl="solidFgAcc1" presStyleIdx="1" presStyleCnt="5"/>
      <dgm:spPr/>
    </dgm:pt>
    <dgm:pt modelId="{2A03AF56-7B2D-0E47-8C9D-5B14BFC88547}" type="pres">
      <dgm:prSet presAssocID="{67C5BF12-24B6-7C45-A8C2-30B2C964FE68}" presName="text_3" presStyleLbl="node1" presStyleIdx="2" presStyleCnt="5">
        <dgm:presLayoutVars>
          <dgm:bulletEnabled val="1"/>
        </dgm:presLayoutVars>
      </dgm:prSet>
      <dgm:spPr/>
    </dgm:pt>
    <dgm:pt modelId="{38B4C5F9-0B2A-4441-B7CC-1E022EF9A795}" type="pres">
      <dgm:prSet presAssocID="{67C5BF12-24B6-7C45-A8C2-30B2C964FE68}" presName="accent_3" presStyleCnt="0"/>
      <dgm:spPr/>
    </dgm:pt>
    <dgm:pt modelId="{59EB9763-1B97-F147-A562-37C3F62398B8}" type="pres">
      <dgm:prSet presAssocID="{67C5BF12-24B6-7C45-A8C2-30B2C964FE68}" presName="accentRepeatNode" presStyleLbl="solidFgAcc1" presStyleIdx="2" presStyleCnt="5"/>
      <dgm:spPr/>
    </dgm:pt>
    <dgm:pt modelId="{5BBF746A-C98A-324F-A87A-E96DC5BC02E2}" type="pres">
      <dgm:prSet presAssocID="{46A2EFD3-D01F-EB4B-853E-B9B436170563}" presName="text_4" presStyleLbl="node1" presStyleIdx="3" presStyleCnt="5">
        <dgm:presLayoutVars>
          <dgm:bulletEnabled val="1"/>
        </dgm:presLayoutVars>
      </dgm:prSet>
      <dgm:spPr/>
    </dgm:pt>
    <dgm:pt modelId="{83348682-5175-2F4A-8049-93E86A3F2121}" type="pres">
      <dgm:prSet presAssocID="{46A2EFD3-D01F-EB4B-853E-B9B436170563}" presName="accent_4" presStyleCnt="0"/>
      <dgm:spPr/>
    </dgm:pt>
    <dgm:pt modelId="{E77E867E-9CAE-7E4A-AD23-C54B66C6E4E0}" type="pres">
      <dgm:prSet presAssocID="{46A2EFD3-D01F-EB4B-853E-B9B436170563}" presName="accentRepeatNode" presStyleLbl="solidFgAcc1" presStyleIdx="3" presStyleCnt="5"/>
      <dgm:spPr/>
    </dgm:pt>
    <dgm:pt modelId="{FADF49B1-BE10-8A46-B1FF-0BCD6C7DFB97}" type="pres">
      <dgm:prSet presAssocID="{F81C93B5-13FE-8641-A173-892F9C711F60}" presName="text_5" presStyleLbl="node1" presStyleIdx="4" presStyleCnt="5">
        <dgm:presLayoutVars>
          <dgm:bulletEnabled val="1"/>
        </dgm:presLayoutVars>
      </dgm:prSet>
      <dgm:spPr/>
    </dgm:pt>
    <dgm:pt modelId="{C4A0D655-886C-BE44-AFB0-647986C0275B}" type="pres">
      <dgm:prSet presAssocID="{F81C93B5-13FE-8641-A173-892F9C711F60}" presName="accent_5" presStyleCnt="0"/>
      <dgm:spPr/>
    </dgm:pt>
    <dgm:pt modelId="{C28412C2-E649-F54C-A9CB-30680D796F44}" type="pres">
      <dgm:prSet presAssocID="{F81C93B5-13FE-8641-A173-892F9C711F60}" presName="accentRepeatNode" presStyleLbl="solidFgAcc1" presStyleIdx="4" presStyleCnt="5"/>
      <dgm:spPr/>
    </dgm:pt>
  </dgm:ptLst>
  <dgm:cxnLst>
    <dgm:cxn modelId="{2D9F6401-F790-9D49-A22B-353347CB2B56}" srcId="{2BA322EB-62B6-6D42-86D5-42465B18C46B}" destId="{46A2EFD3-D01F-EB4B-853E-B9B436170563}" srcOrd="3" destOrd="0" parTransId="{15C55F6A-3ECA-A64A-9AEC-9C0A3B250D3C}" sibTransId="{2C84795A-734A-9546-B271-97600A45CF50}"/>
    <dgm:cxn modelId="{7ED10F0B-5A4A-4B4B-BB24-8C4D4892869F}" srcId="{2BA322EB-62B6-6D42-86D5-42465B18C46B}" destId="{F81C93B5-13FE-8641-A173-892F9C711F60}" srcOrd="4" destOrd="0" parTransId="{226FF1B8-653B-9744-B4F3-B474867C15A7}" sibTransId="{71B9518F-C9B6-3F43-985D-EACB7A8963E8}"/>
    <dgm:cxn modelId="{F424090F-E5F0-CA48-9906-EF66ABBD9F76}" srcId="{2BA322EB-62B6-6D42-86D5-42465B18C46B}" destId="{67C5BF12-24B6-7C45-A8C2-30B2C964FE68}" srcOrd="2" destOrd="0" parTransId="{6EAA3D61-A1DE-AD45-9EBC-1944E60F4727}" sibTransId="{4BDC7563-4F8F-C34E-80CF-CB213A951194}"/>
    <dgm:cxn modelId="{7E9A7A1E-F40D-5449-8006-DFA8F0B5CA0F}" type="presOf" srcId="{2BA322EB-62B6-6D42-86D5-42465B18C46B}" destId="{95629209-2D22-AE47-813D-2EBD2FED7646}" srcOrd="0" destOrd="0" presId="urn:microsoft.com/office/officeart/2008/layout/VerticalCurvedList"/>
    <dgm:cxn modelId="{62958022-8C50-0245-90E3-653652A9C589}" type="presOf" srcId="{67C5BF12-24B6-7C45-A8C2-30B2C964FE68}" destId="{2A03AF56-7B2D-0E47-8C9D-5B14BFC88547}" srcOrd="0" destOrd="0" presId="urn:microsoft.com/office/officeart/2008/layout/VerticalCurvedList"/>
    <dgm:cxn modelId="{65A14A6B-4950-B245-A4FE-E1ACF9602F1F}" srcId="{2BA322EB-62B6-6D42-86D5-42465B18C46B}" destId="{A497B8C4-9608-6441-A409-A44638EC495F}" srcOrd="1" destOrd="0" parTransId="{6F74421C-E290-CE49-AD55-6C381DEDCD24}" sibTransId="{94B37047-EE28-F64C-B50E-CAC8649A7D0C}"/>
    <dgm:cxn modelId="{2A49116D-7B26-9945-A812-6007E08D29E7}" type="presOf" srcId="{F81C93B5-13FE-8641-A173-892F9C711F60}" destId="{FADF49B1-BE10-8A46-B1FF-0BCD6C7DFB97}" srcOrd="0" destOrd="0" presId="urn:microsoft.com/office/officeart/2008/layout/VerticalCurvedList"/>
    <dgm:cxn modelId="{D7567B73-41E8-7F42-B6FE-9A9A702C23C1}" type="presOf" srcId="{8390780B-983E-D54E-AF4F-9DAEDB9B77B3}" destId="{497140D6-2361-2546-9E3B-065A174789C8}" srcOrd="0" destOrd="0" presId="urn:microsoft.com/office/officeart/2008/layout/VerticalCurvedList"/>
    <dgm:cxn modelId="{61403E75-A241-3E4E-89EF-29C1557276D0}" type="presOf" srcId="{46A2EFD3-D01F-EB4B-853E-B9B436170563}" destId="{5BBF746A-C98A-324F-A87A-E96DC5BC02E2}" srcOrd="0" destOrd="0" presId="urn:microsoft.com/office/officeart/2008/layout/VerticalCurvedList"/>
    <dgm:cxn modelId="{0666AC59-4556-DB47-89FD-CF5451528C82}" type="presOf" srcId="{7B50736A-3115-5745-A23E-0F7E6C09B384}" destId="{44677775-426D-1648-8FD0-D9A8BC00DFA6}" srcOrd="0" destOrd="0" presId="urn:microsoft.com/office/officeart/2008/layout/VerticalCurvedList"/>
    <dgm:cxn modelId="{1F2C6EA9-A905-9D40-A9BC-CCC5AA3AFD85}" type="presOf" srcId="{A497B8C4-9608-6441-A409-A44638EC495F}" destId="{973EED56-19D6-CD46-9B44-689EB5B16BF0}" srcOrd="0" destOrd="0" presId="urn:microsoft.com/office/officeart/2008/layout/VerticalCurvedList"/>
    <dgm:cxn modelId="{24630BAA-DCB0-5D43-9185-AB525669E8A9}" srcId="{2BA322EB-62B6-6D42-86D5-42465B18C46B}" destId="{8390780B-983E-D54E-AF4F-9DAEDB9B77B3}" srcOrd="0" destOrd="0" parTransId="{5B326338-8B31-C84C-9109-43735540E65B}" sibTransId="{7B50736A-3115-5745-A23E-0F7E6C09B384}"/>
    <dgm:cxn modelId="{A06E90A7-150E-D34B-A770-ABF8685FDD60}" type="presParOf" srcId="{95629209-2D22-AE47-813D-2EBD2FED7646}" destId="{DBA007BB-B6AF-8940-BC3B-6E0F0FAB88AF}" srcOrd="0" destOrd="0" presId="urn:microsoft.com/office/officeart/2008/layout/VerticalCurvedList"/>
    <dgm:cxn modelId="{7FFEBBA8-DEAF-0649-B9E1-59C910D7F165}" type="presParOf" srcId="{DBA007BB-B6AF-8940-BC3B-6E0F0FAB88AF}" destId="{09EF6F68-7614-8F4C-BE59-520045A08E53}" srcOrd="0" destOrd="0" presId="urn:microsoft.com/office/officeart/2008/layout/VerticalCurvedList"/>
    <dgm:cxn modelId="{12A15268-29CC-A943-BFB0-FDA8B9E4B6E7}" type="presParOf" srcId="{09EF6F68-7614-8F4C-BE59-520045A08E53}" destId="{45D74A8D-9353-0B46-9360-A53FCDD3006E}" srcOrd="0" destOrd="0" presId="urn:microsoft.com/office/officeart/2008/layout/VerticalCurvedList"/>
    <dgm:cxn modelId="{E7367205-F974-D44D-9361-419A832DFA92}" type="presParOf" srcId="{09EF6F68-7614-8F4C-BE59-520045A08E53}" destId="{44677775-426D-1648-8FD0-D9A8BC00DFA6}" srcOrd="1" destOrd="0" presId="urn:microsoft.com/office/officeart/2008/layout/VerticalCurvedList"/>
    <dgm:cxn modelId="{9E4025B9-3EC5-824E-940C-86D623730050}" type="presParOf" srcId="{09EF6F68-7614-8F4C-BE59-520045A08E53}" destId="{97B78DAA-3EA4-B143-8C93-90AC35AE75C7}" srcOrd="2" destOrd="0" presId="urn:microsoft.com/office/officeart/2008/layout/VerticalCurvedList"/>
    <dgm:cxn modelId="{AFE47D56-1E51-134A-8F18-799ACD1EF563}" type="presParOf" srcId="{09EF6F68-7614-8F4C-BE59-520045A08E53}" destId="{E5550F17-3A2C-CE4C-A1F8-CC7A5B366A33}" srcOrd="3" destOrd="0" presId="urn:microsoft.com/office/officeart/2008/layout/VerticalCurvedList"/>
    <dgm:cxn modelId="{F868ADFB-AED9-054F-8AA0-3C2A7F661D92}" type="presParOf" srcId="{DBA007BB-B6AF-8940-BC3B-6E0F0FAB88AF}" destId="{497140D6-2361-2546-9E3B-065A174789C8}" srcOrd="1" destOrd="0" presId="urn:microsoft.com/office/officeart/2008/layout/VerticalCurvedList"/>
    <dgm:cxn modelId="{618530AF-AA26-0B4D-A6A6-672F950ED4D4}" type="presParOf" srcId="{DBA007BB-B6AF-8940-BC3B-6E0F0FAB88AF}" destId="{FAE3A53D-1E8A-AF49-9058-42170443DD79}" srcOrd="2" destOrd="0" presId="urn:microsoft.com/office/officeart/2008/layout/VerticalCurvedList"/>
    <dgm:cxn modelId="{8C643015-6C9D-9048-8BC4-0FCA4C52068A}" type="presParOf" srcId="{FAE3A53D-1E8A-AF49-9058-42170443DD79}" destId="{C06A43D5-9E16-6B43-84CE-F399BA09615F}" srcOrd="0" destOrd="0" presId="urn:microsoft.com/office/officeart/2008/layout/VerticalCurvedList"/>
    <dgm:cxn modelId="{7E16AEE6-8885-164A-8695-130727883CB7}" type="presParOf" srcId="{DBA007BB-B6AF-8940-BC3B-6E0F0FAB88AF}" destId="{973EED56-19D6-CD46-9B44-689EB5B16BF0}" srcOrd="3" destOrd="0" presId="urn:microsoft.com/office/officeart/2008/layout/VerticalCurvedList"/>
    <dgm:cxn modelId="{E761CB96-DD76-424E-BC06-E22A5EBF7584}" type="presParOf" srcId="{DBA007BB-B6AF-8940-BC3B-6E0F0FAB88AF}" destId="{1B44D1F4-7A79-6A46-8CEE-7684A6CE08AB}" srcOrd="4" destOrd="0" presId="urn:microsoft.com/office/officeart/2008/layout/VerticalCurvedList"/>
    <dgm:cxn modelId="{3E995AA7-0DA9-4340-907C-41A665B3EBCF}" type="presParOf" srcId="{1B44D1F4-7A79-6A46-8CEE-7684A6CE08AB}" destId="{30A81D44-DA6B-AD4B-89AD-F159902D48D5}" srcOrd="0" destOrd="0" presId="urn:microsoft.com/office/officeart/2008/layout/VerticalCurvedList"/>
    <dgm:cxn modelId="{9F1E1478-905C-FF47-98B7-9ADED0B83F4E}" type="presParOf" srcId="{DBA007BB-B6AF-8940-BC3B-6E0F0FAB88AF}" destId="{2A03AF56-7B2D-0E47-8C9D-5B14BFC88547}" srcOrd="5" destOrd="0" presId="urn:microsoft.com/office/officeart/2008/layout/VerticalCurvedList"/>
    <dgm:cxn modelId="{E1D2DCFB-4EBE-964C-9DC4-F95AD6F216CF}" type="presParOf" srcId="{DBA007BB-B6AF-8940-BC3B-6E0F0FAB88AF}" destId="{38B4C5F9-0B2A-4441-B7CC-1E022EF9A795}" srcOrd="6" destOrd="0" presId="urn:microsoft.com/office/officeart/2008/layout/VerticalCurvedList"/>
    <dgm:cxn modelId="{FB569C9B-C49E-5E47-8CB5-6F9C8C236A86}" type="presParOf" srcId="{38B4C5F9-0B2A-4441-B7CC-1E022EF9A795}" destId="{59EB9763-1B97-F147-A562-37C3F62398B8}" srcOrd="0" destOrd="0" presId="urn:microsoft.com/office/officeart/2008/layout/VerticalCurvedList"/>
    <dgm:cxn modelId="{49F0B9C5-51E4-3D4C-B3E9-44808E5E2FDA}" type="presParOf" srcId="{DBA007BB-B6AF-8940-BC3B-6E0F0FAB88AF}" destId="{5BBF746A-C98A-324F-A87A-E96DC5BC02E2}" srcOrd="7" destOrd="0" presId="urn:microsoft.com/office/officeart/2008/layout/VerticalCurvedList"/>
    <dgm:cxn modelId="{788A9FA6-7FA1-E14D-9B25-F6A6D83DAF5E}" type="presParOf" srcId="{DBA007BB-B6AF-8940-BC3B-6E0F0FAB88AF}" destId="{83348682-5175-2F4A-8049-93E86A3F2121}" srcOrd="8" destOrd="0" presId="urn:microsoft.com/office/officeart/2008/layout/VerticalCurvedList"/>
    <dgm:cxn modelId="{A959BD81-0837-A846-B493-8B2B115406AA}" type="presParOf" srcId="{83348682-5175-2F4A-8049-93E86A3F2121}" destId="{E77E867E-9CAE-7E4A-AD23-C54B66C6E4E0}" srcOrd="0" destOrd="0" presId="urn:microsoft.com/office/officeart/2008/layout/VerticalCurvedList"/>
    <dgm:cxn modelId="{4069E1FE-16EE-B642-88A8-C759FE7B2C42}" type="presParOf" srcId="{DBA007BB-B6AF-8940-BC3B-6E0F0FAB88AF}" destId="{FADF49B1-BE10-8A46-B1FF-0BCD6C7DFB97}" srcOrd="9" destOrd="0" presId="urn:microsoft.com/office/officeart/2008/layout/VerticalCurvedList"/>
    <dgm:cxn modelId="{8700571A-6645-D543-8326-6BE735A0C09A}" type="presParOf" srcId="{DBA007BB-B6AF-8940-BC3B-6E0F0FAB88AF}" destId="{C4A0D655-886C-BE44-AFB0-647986C0275B}" srcOrd="10" destOrd="0" presId="urn:microsoft.com/office/officeart/2008/layout/VerticalCurvedList"/>
    <dgm:cxn modelId="{B3649A9E-DF79-3A46-A510-FC5081C3A5C9}" type="presParOf" srcId="{C4A0D655-886C-BE44-AFB0-647986C0275B}" destId="{C28412C2-E649-F54C-A9CB-30680D796F4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A322EB-62B6-6D42-86D5-42465B18C46B}"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8390780B-983E-D54E-AF4F-9DAEDB9B77B3}">
      <dgm:prSet phldrT="[Text]"/>
      <dgm:spPr>
        <a:solidFill>
          <a:srgbClr val="002060"/>
        </a:solidFill>
      </dgm:spPr>
      <dgm:t>
        <a:bodyPr/>
        <a:lstStyle/>
        <a:p>
          <a:r>
            <a:rPr lang="fr-FR" noProof="0" dirty="0"/>
            <a:t> Société civile </a:t>
          </a:r>
        </a:p>
      </dgm:t>
    </dgm:pt>
    <dgm:pt modelId="{5B326338-8B31-C84C-9109-43735540E65B}" type="parTrans" cxnId="{24630BAA-DCB0-5D43-9185-AB525669E8A9}">
      <dgm:prSet/>
      <dgm:spPr/>
      <dgm:t>
        <a:bodyPr/>
        <a:lstStyle/>
        <a:p>
          <a:endParaRPr lang="en-US"/>
        </a:p>
      </dgm:t>
    </dgm:pt>
    <dgm:pt modelId="{7B50736A-3115-5745-A23E-0F7E6C09B384}" type="sibTrans" cxnId="{24630BAA-DCB0-5D43-9185-AB525669E8A9}">
      <dgm:prSet/>
      <dgm:spPr/>
      <dgm:t>
        <a:bodyPr/>
        <a:lstStyle/>
        <a:p>
          <a:endParaRPr lang="en-US"/>
        </a:p>
      </dgm:t>
    </dgm:pt>
    <dgm:pt modelId="{A497B8C4-9608-6441-A409-A44638EC495F}">
      <dgm:prSet phldrT="[Text]"/>
      <dgm:spPr>
        <a:solidFill>
          <a:srgbClr val="0070C0"/>
        </a:solidFill>
      </dgm:spPr>
      <dgm:t>
        <a:bodyPr/>
        <a:lstStyle/>
        <a:p>
          <a:r>
            <a:rPr lang="fr-FR" noProof="0" dirty="0"/>
            <a:t>Fondations (secteur privé et internationales)</a:t>
          </a:r>
        </a:p>
      </dgm:t>
    </dgm:pt>
    <dgm:pt modelId="{6F74421C-E290-CE49-AD55-6C381DEDCD24}" type="parTrans" cxnId="{65A14A6B-4950-B245-A4FE-E1ACF9602F1F}">
      <dgm:prSet/>
      <dgm:spPr/>
      <dgm:t>
        <a:bodyPr/>
        <a:lstStyle/>
        <a:p>
          <a:endParaRPr lang="en-US"/>
        </a:p>
      </dgm:t>
    </dgm:pt>
    <dgm:pt modelId="{94B37047-EE28-F64C-B50E-CAC8649A7D0C}" type="sibTrans" cxnId="{65A14A6B-4950-B245-A4FE-E1ACF9602F1F}">
      <dgm:prSet/>
      <dgm:spPr/>
      <dgm:t>
        <a:bodyPr/>
        <a:lstStyle/>
        <a:p>
          <a:endParaRPr lang="en-US"/>
        </a:p>
      </dgm:t>
    </dgm:pt>
    <dgm:pt modelId="{67C5BF12-24B6-7C45-A8C2-30B2C964FE68}">
      <dgm:prSet phldrT="[Text]"/>
      <dgm:spPr>
        <a:solidFill>
          <a:schemeClr val="accent5"/>
        </a:solidFill>
      </dgm:spPr>
      <dgm:t>
        <a:bodyPr/>
        <a:lstStyle/>
        <a:p>
          <a:r>
            <a:rPr lang="fr-FR" noProof="0"/>
            <a:t>Bailleurs </a:t>
          </a:r>
          <a:r>
            <a:rPr lang="fr-FR" noProof="0" dirty="0"/>
            <a:t>de fond </a:t>
          </a:r>
        </a:p>
      </dgm:t>
    </dgm:pt>
    <dgm:pt modelId="{6EAA3D61-A1DE-AD45-9EBC-1944E60F4727}" type="parTrans" cxnId="{F424090F-E5F0-CA48-9906-EF66ABBD9F76}">
      <dgm:prSet/>
      <dgm:spPr/>
      <dgm:t>
        <a:bodyPr/>
        <a:lstStyle/>
        <a:p>
          <a:endParaRPr lang="en-US"/>
        </a:p>
      </dgm:t>
    </dgm:pt>
    <dgm:pt modelId="{4BDC7563-4F8F-C34E-80CF-CB213A951194}" type="sibTrans" cxnId="{F424090F-E5F0-CA48-9906-EF66ABBD9F76}">
      <dgm:prSet/>
      <dgm:spPr/>
      <dgm:t>
        <a:bodyPr/>
        <a:lstStyle/>
        <a:p>
          <a:endParaRPr lang="en-US"/>
        </a:p>
      </dgm:t>
    </dgm:pt>
    <dgm:pt modelId="{46A2EFD3-D01F-EB4B-853E-B9B436170563}">
      <dgm:prSet/>
      <dgm:spPr>
        <a:solidFill>
          <a:srgbClr val="7030A0"/>
        </a:solidFill>
      </dgm:spPr>
      <dgm:t>
        <a:bodyPr/>
        <a:lstStyle/>
        <a:p>
          <a:r>
            <a:rPr lang="fr-FR" noProof="0" dirty="0"/>
            <a:t>Média </a:t>
          </a:r>
        </a:p>
      </dgm:t>
    </dgm:pt>
    <dgm:pt modelId="{15C55F6A-3ECA-A64A-9AEC-9C0A3B250D3C}" type="parTrans" cxnId="{2D9F6401-F790-9D49-A22B-353347CB2B56}">
      <dgm:prSet/>
      <dgm:spPr/>
      <dgm:t>
        <a:bodyPr/>
        <a:lstStyle/>
        <a:p>
          <a:endParaRPr lang="en-US"/>
        </a:p>
      </dgm:t>
    </dgm:pt>
    <dgm:pt modelId="{2C84795A-734A-9546-B271-97600A45CF50}" type="sibTrans" cxnId="{2D9F6401-F790-9D49-A22B-353347CB2B56}">
      <dgm:prSet/>
      <dgm:spPr/>
      <dgm:t>
        <a:bodyPr/>
        <a:lstStyle/>
        <a:p>
          <a:endParaRPr lang="en-US"/>
        </a:p>
      </dgm:t>
    </dgm:pt>
    <dgm:pt modelId="{95629209-2D22-AE47-813D-2EBD2FED7646}" type="pres">
      <dgm:prSet presAssocID="{2BA322EB-62B6-6D42-86D5-42465B18C46B}" presName="Name0" presStyleCnt="0">
        <dgm:presLayoutVars>
          <dgm:chMax val="7"/>
          <dgm:chPref val="7"/>
          <dgm:dir/>
        </dgm:presLayoutVars>
      </dgm:prSet>
      <dgm:spPr/>
    </dgm:pt>
    <dgm:pt modelId="{DBA007BB-B6AF-8940-BC3B-6E0F0FAB88AF}" type="pres">
      <dgm:prSet presAssocID="{2BA322EB-62B6-6D42-86D5-42465B18C46B}" presName="Name1" presStyleCnt="0"/>
      <dgm:spPr/>
    </dgm:pt>
    <dgm:pt modelId="{09EF6F68-7614-8F4C-BE59-520045A08E53}" type="pres">
      <dgm:prSet presAssocID="{2BA322EB-62B6-6D42-86D5-42465B18C46B}" presName="cycle" presStyleCnt="0"/>
      <dgm:spPr/>
    </dgm:pt>
    <dgm:pt modelId="{45D74A8D-9353-0B46-9360-A53FCDD3006E}" type="pres">
      <dgm:prSet presAssocID="{2BA322EB-62B6-6D42-86D5-42465B18C46B}" presName="srcNode" presStyleLbl="node1" presStyleIdx="0" presStyleCnt="4"/>
      <dgm:spPr/>
    </dgm:pt>
    <dgm:pt modelId="{44677775-426D-1648-8FD0-D9A8BC00DFA6}" type="pres">
      <dgm:prSet presAssocID="{2BA322EB-62B6-6D42-86D5-42465B18C46B}" presName="conn" presStyleLbl="parChTrans1D2" presStyleIdx="0" presStyleCnt="1"/>
      <dgm:spPr/>
    </dgm:pt>
    <dgm:pt modelId="{97B78DAA-3EA4-B143-8C93-90AC35AE75C7}" type="pres">
      <dgm:prSet presAssocID="{2BA322EB-62B6-6D42-86D5-42465B18C46B}" presName="extraNode" presStyleLbl="node1" presStyleIdx="0" presStyleCnt="4"/>
      <dgm:spPr/>
    </dgm:pt>
    <dgm:pt modelId="{E5550F17-3A2C-CE4C-A1F8-CC7A5B366A33}" type="pres">
      <dgm:prSet presAssocID="{2BA322EB-62B6-6D42-86D5-42465B18C46B}" presName="dstNode" presStyleLbl="node1" presStyleIdx="0" presStyleCnt="4"/>
      <dgm:spPr/>
    </dgm:pt>
    <dgm:pt modelId="{497140D6-2361-2546-9E3B-065A174789C8}" type="pres">
      <dgm:prSet presAssocID="{8390780B-983E-D54E-AF4F-9DAEDB9B77B3}" presName="text_1" presStyleLbl="node1" presStyleIdx="0" presStyleCnt="4">
        <dgm:presLayoutVars>
          <dgm:bulletEnabled val="1"/>
        </dgm:presLayoutVars>
      </dgm:prSet>
      <dgm:spPr/>
    </dgm:pt>
    <dgm:pt modelId="{FAE3A53D-1E8A-AF49-9058-42170443DD79}" type="pres">
      <dgm:prSet presAssocID="{8390780B-983E-D54E-AF4F-9DAEDB9B77B3}" presName="accent_1" presStyleCnt="0"/>
      <dgm:spPr/>
    </dgm:pt>
    <dgm:pt modelId="{C06A43D5-9E16-6B43-84CE-F399BA09615F}" type="pres">
      <dgm:prSet presAssocID="{8390780B-983E-D54E-AF4F-9DAEDB9B77B3}" presName="accentRepeatNode" presStyleLbl="solidFgAcc1" presStyleIdx="0" presStyleCnt="4"/>
      <dgm:spPr/>
    </dgm:pt>
    <dgm:pt modelId="{973EED56-19D6-CD46-9B44-689EB5B16BF0}" type="pres">
      <dgm:prSet presAssocID="{A497B8C4-9608-6441-A409-A44638EC495F}" presName="text_2" presStyleLbl="node1" presStyleIdx="1" presStyleCnt="4" custLinFactNeighborX="-354" custLinFactNeighborY="1315">
        <dgm:presLayoutVars>
          <dgm:bulletEnabled val="1"/>
        </dgm:presLayoutVars>
      </dgm:prSet>
      <dgm:spPr/>
    </dgm:pt>
    <dgm:pt modelId="{1B44D1F4-7A79-6A46-8CEE-7684A6CE08AB}" type="pres">
      <dgm:prSet presAssocID="{A497B8C4-9608-6441-A409-A44638EC495F}" presName="accent_2" presStyleCnt="0"/>
      <dgm:spPr/>
    </dgm:pt>
    <dgm:pt modelId="{30A81D44-DA6B-AD4B-89AD-F159902D48D5}" type="pres">
      <dgm:prSet presAssocID="{A497B8C4-9608-6441-A409-A44638EC495F}" presName="accentRepeatNode" presStyleLbl="solidFgAcc1" presStyleIdx="1" presStyleCnt="4"/>
      <dgm:spPr/>
    </dgm:pt>
    <dgm:pt modelId="{2A03AF56-7B2D-0E47-8C9D-5B14BFC88547}" type="pres">
      <dgm:prSet presAssocID="{67C5BF12-24B6-7C45-A8C2-30B2C964FE68}" presName="text_3" presStyleLbl="node1" presStyleIdx="2" presStyleCnt="4">
        <dgm:presLayoutVars>
          <dgm:bulletEnabled val="1"/>
        </dgm:presLayoutVars>
      </dgm:prSet>
      <dgm:spPr/>
    </dgm:pt>
    <dgm:pt modelId="{38B4C5F9-0B2A-4441-B7CC-1E022EF9A795}" type="pres">
      <dgm:prSet presAssocID="{67C5BF12-24B6-7C45-A8C2-30B2C964FE68}" presName="accent_3" presStyleCnt="0"/>
      <dgm:spPr/>
    </dgm:pt>
    <dgm:pt modelId="{59EB9763-1B97-F147-A562-37C3F62398B8}" type="pres">
      <dgm:prSet presAssocID="{67C5BF12-24B6-7C45-A8C2-30B2C964FE68}" presName="accentRepeatNode" presStyleLbl="solidFgAcc1" presStyleIdx="2" presStyleCnt="4"/>
      <dgm:spPr/>
    </dgm:pt>
    <dgm:pt modelId="{5BBF746A-C98A-324F-A87A-E96DC5BC02E2}" type="pres">
      <dgm:prSet presAssocID="{46A2EFD3-D01F-EB4B-853E-B9B436170563}" presName="text_4" presStyleLbl="node1" presStyleIdx="3" presStyleCnt="4">
        <dgm:presLayoutVars>
          <dgm:bulletEnabled val="1"/>
        </dgm:presLayoutVars>
      </dgm:prSet>
      <dgm:spPr/>
    </dgm:pt>
    <dgm:pt modelId="{83348682-5175-2F4A-8049-93E86A3F2121}" type="pres">
      <dgm:prSet presAssocID="{46A2EFD3-D01F-EB4B-853E-B9B436170563}" presName="accent_4" presStyleCnt="0"/>
      <dgm:spPr/>
    </dgm:pt>
    <dgm:pt modelId="{E77E867E-9CAE-7E4A-AD23-C54B66C6E4E0}" type="pres">
      <dgm:prSet presAssocID="{46A2EFD3-D01F-EB4B-853E-B9B436170563}" presName="accentRepeatNode" presStyleLbl="solidFgAcc1" presStyleIdx="3" presStyleCnt="4"/>
      <dgm:spPr/>
    </dgm:pt>
  </dgm:ptLst>
  <dgm:cxnLst>
    <dgm:cxn modelId="{2D9F6401-F790-9D49-A22B-353347CB2B56}" srcId="{2BA322EB-62B6-6D42-86D5-42465B18C46B}" destId="{46A2EFD3-D01F-EB4B-853E-B9B436170563}" srcOrd="3" destOrd="0" parTransId="{15C55F6A-3ECA-A64A-9AEC-9C0A3B250D3C}" sibTransId="{2C84795A-734A-9546-B271-97600A45CF50}"/>
    <dgm:cxn modelId="{F424090F-E5F0-CA48-9906-EF66ABBD9F76}" srcId="{2BA322EB-62B6-6D42-86D5-42465B18C46B}" destId="{67C5BF12-24B6-7C45-A8C2-30B2C964FE68}" srcOrd="2" destOrd="0" parTransId="{6EAA3D61-A1DE-AD45-9EBC-1944E60F4727}" sibTransId="{4BDC7563-4F8F-C34E-80CF-CB213A951194}"/>
    <dgm:cxn modelId="{146AF216-40E0-44DD-A652-6EA33735E526}" type="presOf" srcId="{7B50736A-3115-5745-A23E-0F7E6C09B384}" destId="{44677775-426D-1648-8FD0-D9A8BC00DFA6}" srcOrd="0" destOrd="0" presId="urn:microsoft.com/office/officeart/2008/layout/VerticalCurvedList"/>
    <dgm:cxn modelId="{774B245B-8A8F-466F-9A16-7CF7FBC5067E}" type="presOf" srcId="{67C5BF12-24B6-7C45-A8C2-30B2C964FE68}" destId="{2A03AF56-7B2D-0E47-8C9D-5B14BFC88547}" srcOrd="0" destOrd="0" presId="urn:microsoft.com/office/officeart/2008/layout/VerticalCurvedList"/>
    <dgm:cxn modelId="{65A14A6B-4950-B245-A4FE-E1ACF9602F1F}" srcId="{2BA322EB-62B6-6D42-86D5-42465B18C46B}" destId="{A497B8C4-9608-6441-A409-A44638EC495F}" srcOrd="1" destOrd="0" parTransId="{6F74421C-E290-CE49-AD55-6C381DEDCD24}" sibTransId="{94B37047-EE28-F64C-B50E-CAC8649A7D0C}"/>
    <dgm:cxn modelId="{D8089A7B-E68D-4758-A51E-C30153616CA4}" type="presOf" srcId="{8390780B-983E-D54E-AF4F-9DAEDB9B77B3}" destId="{497140D6-2361-2546-9E3B-065A174789C8}" srcOrd="0" destOrd="0" presId="urn:microsoft.com/office/officeart/2008/layout/VerticalCurvedList"/>
    <dgm:cxn modelId="{2AB79AA0-9ED9-485B-9997-CAC4DEB5F448}" type="presOf" srcId="{2BA322EB-62B6-6D42-86D5-42465B18C46B}" destId="{95629209-2D22-AE47-813D-2EBD2FED7646}" srcOrd="0" destOrd="0" presId="urn:microsoft.com/office/officeart/2008/layout/VerticalCurvedList"/>
    <dgm:cxn modelId="{E8643FA4-6361-4759-AFCB-2289B72F2597}" type="presOf" srcId="{46A2EFD3-D01F-EB4B-853E-B9B436170563}" destId="{5BBF746A-C98A-324F-A87A-E96DC5BC02E2}" srcOrd="0" destOrd="0" presId="urn:microsoft.com/office/officeart/2008/layout/VerticalCurvedList"/>
    <dgm:cxn modelId="{24630BAA-DCB0-5D43-9185-AB525669E8A9}" srcId="{2BA322EB-62B6-6D42-86D5-42465B18C46B}" destId="{8390780B-983E-D54E-AF4F-9DAEDB9B77B3}" srcOrd="0" destOrd="0" parTransId="{5B326338-8B31-C84C-9109-43735540E65B}" sibTransId="{7B50736A-3115-5745-A23E-0F7E6C09B384}"/>
    <dgm:cxn modelId="{DDB0BCE8-2179-4982-A579-CCD84FBE8988}" type="presOf" srcId="{A497B8C4-9608-6441-A409-A44638EC495F}" destId="{973EED56-19D6-CD46-9B44-689EB5B16BF0}" srcOrd="0" destOrd="0" presId="urn:microsoft.com/office/officeart/2008/layout/VerticalCurvedList"/>
    <dgm:cxn modelId="{D93C8EA3-0A16-4667-B13A-E4E651408AE5}" type="presParOf" srcId="{95629209-2D22-AE47-813D-2EBD2FED7646}" destId="{DBA007BB-B6AF-8940-BC3B-6E0F0FAB88AF}" srcOrd="0" destOrd="0" presId="urn:microsoft.com/office/officeart/2008/layout/VerticalCurvedList"/>
    <dgm:cxn modelId="{D08F6A56-2E05-41A2-B14C-896798700D4C}" type="presParOf" srcId="{DBA007BB-B6AF-8940-BC3B-6E0F0FAB88AF}" destId="{09EF6F68-7614-8F4C-BE59-520045A08E53}" srcOrd="0" destOrd="0" presId="urn:microsoft.com/office/officeart/2008/layout/VerticalCurvedList"/>
    <dgm:cxn modelId="{4DCAC300-8C9E-4BA2-A959-1321687882E1}" type="presParOf" srcId="{09EF6F68-7614-8F4C-BE59-520045A08E53}" destId="{45D74A8D-9353-0B46-9360-A53FCDD3006E}" srcOrd="0" destOrd="0" presId="urn:microsoft.com/office/officeart/2008/layout/VerticalCurvedList"/>
    <dgm:cxn modelId="{59D06311-19D4-4753-A6C8-A8737F356B42}" type="presParOf" srcId="{09EF6F68-7614-8F4C-BE59-520045A08E53}" destId="{44677775-426D-1648-8FD0-D9A8BC00DFA6}" srcOrd="1" destOrd="0" presId="urn:microsoft.com/office/officeart/2008/layout/VerticalCurvedList"/>
    <dgm:cxn modelId="{70A445D4-D24A-4A4A-BF03-7A0E955D116D}" type="presParOf" srcId="{09EF6F68-7614-8F4C-BE59-520045A08E53}" destId="{97B78DAA-3EA4-B143-8C93-90AC35AE75C7}" srcOrd="2" destOrd="0" presId="urn:microsoft.com/office/officeart/2008/layout/VerticalCurvedList"/>
    <dgm:cxn modelId="{287148DA-27D0-4C9B-B6F7-D787E39F81FB}" type="presParOf" srcId="{09EF6F68-7614-8F4C-BE59-520045A08E53}" destId="{E5550F17-3A2C-CE4C-A1F8-CC7A5B366A33}" srcOrd="3" destOrd="0" presId="urn:microsoft.com/office/officeart/2008/layout/VerticalCurvedList"/>
    <dgm:cxn modelId="{57F0BE83-0972-4098-9C71-5B5548F0303F}" type="presParOf" srcId="{DBA007BB-B6AF-8940-BC3B-6E0F0FAB88AF}" destId="{497140D6-2361-2546-9E3B-065A174789C8}" srcOrd="1" destOrd="0" presId="urn:microsoft.com/office/officeart/2008/layout/VerticalCurvedList"/>
    <dgm:cxn modelId="{B2FD850A-DFFC-4F8F-939D-D62AE5B7C2D1}" type="presParOf" srcId="{DBA007BB-B6AF-8940-BC3B-6E0F0FAB88AF}" destId="{FAE3A53D-1E8A-AF49-9058-42170443DD79}" srcOrd="2" destOrd="0" presId="urn:microsoft.com/office/officeart/2008/layout/VerticalCurvedList"/>
    <dgm:cxn modelId="{34751DF3-2092-4DB6-83B8-1E5369CEE69A}" type="presParOf" srcId="{FAE3A53D-1E8A-AF49-9058-42170443DD79}" destId="{C06A43D5-9E16-6B43-84CE-F399BA09615F}" srcOrd="0" destOrd="0" presId="urn:microsoft.com/office/officeart/2008/layout/VerticalCurvedList"/>
    <dgm:cxn modelId="{AC02ABC5-837A-4DA4-A48E-28970E2376D5}" type="presParOf" srcId="{DBA007BB-B6AF-8940-BC3B-6E0F0FAB88AF}" destId="{973EED56-19D6-CD46-9B44-689EB5B16BF0}" srcOrd="3" destOrd="0" presId="urn:microsoft.com/office/officeart/2008/layout/VerticalCurvedList"/>
    <dgm:cxn modelId="{2C86D9F1-9A6F-4F12-916C-278D77EC29EC}" type="presParOf" srcId="{DBA007BB-B6AF-8940-BC3B-6E0F0FAB88AF}" destId="{1B44D1F4-7A79-6A46-8CEE-7684A6CE08AB}" srcOrd="4" destOrd="0" presId="urn:microsoft.com/office/officeart/2008/layout/VerticalCurvedList"/>
    <dgm:cxn modelId="{200E8C6D-30C2-4B82-8F44-3FDD0879FD23}" type="presParOf" srcId="{1B44D1F4-7A79-6A46-8CEE-7684A6CE08AB}" destId="{30A81D44-DA6B-AD4B-89AD-F159902D48D5}" srcOrd="0" destOrd="0" presId="urn:microsoft.com/office/officeart/2008/layout/VerticalCurvedList"/>
    <dgm:cxn modelId="{AF6BC8E1-6B8A-4ED7-8CDA-80102B6A7ADB}" type="presParOf" srcId="{DBA007BB-B6AF-8940-BC3B-6E0F0FAB88AF}" destId="{2A03AF56-7B2D-0E47-8C9D-5B14BFC88547}" srcOrd="5" destOrd="0" presId="urn:microsoft.com/office/officeart/2008/layout/VerticalCurvedList"/>
    <dgm:cxn modelId="{886CCA59-E048-476D-969C-6AD8C0C49D01}" type="presParOf" srcId="{DBA007BB-B6AF-8940-BC3B-6E0F0FAB88AF}" destId="{38B4C5F9-0B2A-4441-B7CC-1E022EF9A795}" srcOrd="6" destOrd="0" presId="urn:microsoft.com/office/officeart/2008/layout/VerticalCurvedList"/>
    <dgm:cxn modelId="{69E789B3-30AE-411A-B89F-FF0F2987C3C2}" type="presParOf" srcId="{38B4C5F9-0B2A-4441-B7CC-1E022EF9A795}" destId="{59EB9763-1B97-F147-A562-37C3F62398B8}" srcOrd="0" destOrd="0" presId="urn:microsoft.com/office/officeart/2008/layout/VerticalCurvedList"/>
    <dgm:cxn modelId="{BEA71346-FFF4-4DEA-8804-8D851EBFF6D8}" type="presParOf" srcId="{DBA007BB-B6AF-8940-BC3B-6E0F0FAB88AF}" destId="{5BBF746A-C98A-324F-A87A-E96DC5BC02E2}" srcOrd="7" destOrd="0" presId="urn:microsoft.com/office/officeart/2008/layout/VerticalCurvedList"/>
    <dgm:cxn modelId="{AC33F48B-88AE-4529-B19A-F08C42BB467E}" type="presParOf" srcId="{DBA007BB-B6AF-8940-BC3B-6E0F0FAB88AF}" destId="{83348682-5175-2F4A-8049-93E86A3F2121}" srcOrd="8" destOrd="0" presId="urn:microsoft.com/office/officeart/2008/layout/VerticalCurvedList"/>
    <dgm:cxn modelId="{03033F12-AAE9-4A66-8B36-893CDF37123A}" type="presParOf" srcId="{83348682-5175-2F4A-8049-93E86A3F2121}" destId="{E77E867E-9CAE-7E4A-AD23-C54B66C6E4E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F8E1A-317A-9041-9709-6E412A58D52C}">
      <dsp:nvSpPr>
        <dsp:cNvPr id="0" name=""/>
        <dsp:cNvSpPr/>
      </dsp:nvSpPr>
      <dsp:spPr>
        <a:xfrm>
          <a:off x="2497180" y="1959434"/>
          <a:ext cx="1398421" cy="1398421"/>
        </a:xfrm>
        <a:prstGeom prst="ellipse">
          <a:avLst/>
        </a:prstGeom>
        <a:solidFill>
          <a:srgbClr val="EB4E3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r>
            <a:rPr lang="en-US" sz="2000" kern="1200" dirty="0"/>
            <a:t>CAREER CENTER</a:t>
          </a:r>
        </a:p>
        <a:p>
          <a:pPr marL="0" lvl="0" indent="0" algn="ctr" defTabSz="466725">
            <a:lnSpc>
              <a:spcPct val="90000"/>
            </a:lnSpc>
            <a:spcBef>
              <a:spcPct val="0"/>
            </a:spcBef>
            <a:spcAft>
              <a:spcPct val="35000"/>
            </a:spcAft>
            <a:buNone/>
          </a:pPr>
          <a:endParaRPr lang="en-US" sz="1500" kern="1200" dirty="0"/>
        </a:p>
      </dsp:txBody>
      <dsp:txXfrm>
        <a:off x="2701974" y="2164228"/>
        <a:ext cx="988833" cy="988833"/>
      </dsp:txXfrm>
    </dsp:sp>
    <dsp:sp modelId="{7562F242-40C0-0F47-9240-A4DDF75483D7}">
      <dsp:nvSpPr>
        <dsp:cNvPr id="0" name=""/>
        <dsp:cNvSpPr/>
      </dsp:nvSpPr>
      <dsp:spPr>
        <a:xfrm rot="16200000">
          <a:off x="3048503" y="1451039"/>
          <a:ext cx="295775" cy="475463"/>
        </a:xfrm>
        <a:prstGeom prst="rightArrow">
          <a:avLst>
            <a:gd name="adj1" fmla="val 60000"/>
            <a:gd name="adj2" fmla="val 50000"/>
          </a:avLst>
        </a:prstGeom>
        <a:solidFill>
          <a:srgbClr val="058DC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092869" y="1590498"/>
        <a:ext cx="207043" cy="285277"/>
      </dsp:txXfrm>
    </dsp:sp>
    <dsp:sp modelId="{805C23C9-E3EC-2646-8092-E39439C97547}">
      <dsp:nvSpPr>
        <dsp:cNvPr id="0" name=""/>
        <dsp:cNvSpPr/>
      </dsp:nvSpPr>
      <dsp:spPr>
        <a:xfrm>
          <a:off x="2497180" y="2945"/>
          <a:ext cx="1398421" cy="1398421"/>
        </a:xfrm>
        <a:prstGeom prst="ellipse">
          <a:avLst/>
        </a:prstGeom>
        <a:solidFill>
          <a:srgbClr val="833E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cap="all" baseline="0" dirty="0" err="1"/>
            <a:t>Etudiants</a:t>
          </a:r>
          <a:r>
            <a:rPr lang="en-US" sz="1200" kern="1200" cap="all" baseline="0" dirty="0"/>
            <a:t>/</a:t>
          </a:r>
        </a:p>
        <a:p>
          <a:pPr marL="0" lvl="0" indent="0" algn="ctr" defTabSz="533400">
            <a:lnSpc>
              <a:spcPct val="90000"/>
            </a:lnSpc>
            <a:spcBef>
              <a:spcPct val="0"/>
            </a:spcBef>
            <a:spcAft>
              <a:spcPct val="35000"/>
            </a:spcAft>
            <a:buNone/>
          </a:pPr>
          <a:r>
            <a:rPr lang="en-US" sz="1200" kern="1200" cap="all" baseline="0" dirty="0"/>
            <a:t>STAGIAIRES</a:t>
          </a:r>
        </a:p>
      </dsp:txBody>
      <dsp:txXfrm>
        <a:off x="2701974" y="207739"/>
        <a:ext cx="988833" cy="988833"/>
      </dsp:txXfrm>
    </dsp:sp>
    <dsp:sp modelId="{FE306CD6-2245-1746-849A-C0CE19DC1607}">
      <dsp:nvSpPr>
        <dsp:cNvPr id="0" name=""/>
        <dsp:cNvSpPr/>
      </dsp:nvSpPr>
      <dsp:spPr>
        <a:xfrm rot="1800000">
          <a:off x="3888438" y="2905849"/>
          <a:ext cx="295775" cy="475463"/>
        </a:xfrm>
        <a:prstGeom prst="rightArrow">
          <a:avLst>
            <a:gd name="adj1" fmla="val 60000"/>
            <a:gd name="adj2" fmla="val 50000"/>
          </a:avLst>
        </a:prstGeom>
        <a:solidFill>
          <a:srgbClr val="058DC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894382" y="2978759"/>
        <a:ext cx="207043" cy="285277"/>
      </dsp:txXfrm>
    </dsp:sp>
    <dsp:sp modelId="{6A0F0A5C-D662-6F43-B747-E52700997C2F}">
      <dsp:nvSpPr>
        <dsp:cNvPr id="0" name=""/>
        <dsp:cNvSpPr/>
      </dsp:nvSpPr>
      <dsp:spPr>
        <a:xfrm>
          <a:off x="4191549" y="2937678"/>
          <a:ext cx="1398421" cy="1398421"/>
        </a:xfrm>
        <a:prstGeom prst="ellipse">
          <a:avLst/>
        </a:prstGeom>
        <a:solidFill>
          <a:srgbClr val="833E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cap="all" baseline="0" dirty="0" err="1"/>
            <a:t>Enseignants</a:t>
          </a:r>
          <a:r>
            <a:rPr lang="en-US" sz="1100" kern="1200" cap="all" baseline="0" dirty="0"/>
            <a:t>/</a:t>
          </a:r>
          <a:r>
            <a:rPr lang="en-US" sz="1200" kern="1200" cap="all" baseline="0" dirty="0"/>
            <a:t> </a:t>
          </a:r>
          <a:r>
            <a:rPr lang="en-US" sz="1200" kern="1200" cap="all" baseline="0" dirty="0" err="1"/>
            <a:t>Formateurs</a:t>
          </a:r>
          <a:endParaRPr lang="en-US" sz="1200" kern="1200" cap="all" baseline="0" dirty="0"/>
        </a:p>
      </dsp:txBody>
      <dsp:txXfrm>
        <a:off x="4396343" y="3142472"/>
        <a:ext cx="988833" cy="988833"/>
      </dsp:txXfrm>
    </dsp:sp>
    <dsp:sp modelId="{2B28BDFC-0577-8849-92D0-3F26CE17F41E}">
      <dsp:nvSpPr>
        <dsp:cNvPr id="0" name=""/>
        <dsp:cNvSpPr/>
      </dsp:nvSpPr>
      <dsp:spPr>
        <a:xfrm rot="9000000">
          <a:off x="2208567" y="2905849"/>
          <a:ext cx="295775" cy="475463"/>
        </a:xfrm>
        <a:prstGeom prst="rightArrow">
          <a:avLst>
            <a:gd name="adj1" fmla="val 60000"/>
            <a:gd name="adj2" fmla="val 50000"/>
          </a:avLst>
        </a:prstGeom>
        <a:solidFill>
          <a:srgbClr val="058DC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2291355" y="2978759"/>
        <a:ext cx="207043" cy="285277"/>
      </dsp:txXfrm>
    </dsp:sp>
    <dsp:sp modelId="{8AF7EA7D-9A59-7E4C-8A05-8D39E6FA906C}">
      <dsp:nvSpPr>
        <dsp:cNvPr id="0" name=""/>
        <dsp:cNvSpPr/>
      </dsp:nvSpPr>
      <dsp:spPr>
        <a:xfrm>
          <a:off x="802811" y="2937678"/>
          <a:ext cx="1398421" cy="1398421"/>
        </a:xfrm>
        <a:prstGeom prst="ellipse">
          <a:avLst/>
        </a:prstGeom>
        <a:solidFill>
          <a:srgbClr val="833E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cap="all" baseline="0" dirty="0" err="1"/>
            <a:t>Entreprises</a:t>
          </a:r>
          <a:endParaRPr lang="en-US" sz="1200" kern="1200" cap="all" baseline="0" dirty="0"/>
        </a:p>
      </dsp:txBody>
      <dsp:txXfrm>
        <a:off x="1007605" y="3142472"/>
        <a:ext cx="988833" cy="9888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77775-426D-1648-8FD0-D9A8BC00DFA6}">
      <dsp:nvSpPr>
        <dsp:cNvPr id="0" name=""/>
        <dsp:cNvSpPr/>
      </dsp:nvSpPr>
      <dsp:spPr>
        <a:xfrm>
          <a:off x="-4594335" y="-704407"/>
          <a:ext cx="5472816" cy="5472816"/>
        </a:xfrm>
        <a:prstGeom prst="blockArc">
          <a:avLst>
            <a:gd name="adj1" fmla="val 18900000"/>
            <a:gd name="adj2" fmla="val 2700000"/>
            <a:gd name="adj3" fmla="val 395"/>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7140D6-2361-2546-9E3B-065A174789C8}">
      <dsp:nvSpPr>
        <dsp:cNvPr id="0" name=""/>
        <dsp:cNvSpPr/>
      </dsp:nvSpPr>
      <dsp:spPr>
        <a:xfrm>
          <a:off x="384538" y="253918"/>
          <a:ext cx="5656275" cy="508162"/>
        </a:xfrm>
        <a:prstGeom prst="rect">
          <a:avLst/>
        </a:prstGeom>
        <a:solidFill>
          <a:srgbClr val="002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noProof="0" dirty="0"/>
            <a:t> Etudiants</a:t>
          </a:r>
        </a:p>
      </dsp:txBody>
      <dsp:txXfrm>
        <a:off x="384538" y="253918"/>
        <a:ext cx="5656275" cy="508162"/>
      </dsp:txXfrm>
    </dsp:sp>
    <dsp:sp modelId="{C06A43D5-9E16-6B43-84CE-F399BA09615F}">
      <dsp:nvSpPr>
        <dsp:cNvPr id="0" name=""/>
        <dsp:cNvSpPr/>
      </dsp:nvSpPr>
      <dsp:spPr>
        <a:xfrm>
          <a:off x="66936" y="190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73EED56-19D6-CD46-9B44-689EB5B16BF0}">
      <dsp:nvSpPr>
        <dsp:cNvPr id="0" name=""/>
        <dsp:cNvSpPr/>
      </dsp:nvSpPr>
      <dsp:spPr>
        <a:xfrm>
          <a:off x="729938" y="1022601"/>
          <a:ext cx="5292140" cy="508162"/>
        </a:xfrm>
        <a:prstGeom prst="rect">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noProof="0" dirty="0"/>
            <a:t>Anciens Elèves </a:t>
          </a:r>
        </a:p>
      </dsp:txBody>
      <dsp:txXfrm>
        <a:off x="729938" y="1022601"/>
        <a:ext cx="5292140" cy="508162"/>
      </dsp:txXfrm>
    </dsp:sp>
    <dsp:sp modelId="{30A81D44-DA6B-AD4B-89AD-F159902D48D5}">
      <dsp:nvSpPr>
        <dsp:cNvPr id="0" name=""/>
        <dsp:cNvSpPr/>
      </dsp:nvSpPr>
      <dsp:spPr>
        <a:xfrm>
          <a:off x="431071" y="952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A03AF56-7B2D-0E47-8C9D-5B14BFC88547}">
      <dsp:nvSpPr>
        <dsp:cNvPr id="0" name=""/>
        <dsp:cNvSpPr/>
      </dsp:nvSpPr>
      <dsp:spPr>
        <a:xfrm>
          <a:off x="860432" y="1777918"/>
          <a:ext cx="5180380" cy="508162"/>
        </a:xfrm>
        <a:prstGeom prst="rect">
          <a:avLst/>
        </a:prstGeom>
        <a:solidFill>
          <a:schemeClr val="accent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noProof="0" dirty="0"/>
            <a:t>Employeurs</a:t>
          </a:r>
        </a:p>
      </dsp:txBody>
      <dsp:txXfrm>
        <a:off x="860432" y="1777918"/>
        <a:ext cx="5180380" cy="508162"/>
      </dsp:txXfrm>
    </dsp:sp>
    <dsp:sp modelId="{59EB9763-1B97-F147-A562-37C3F62398B8}">
      <dsp:nvSpPr>
        <dsp:cNvPr id="0" name=""/>
        <dsp:cNvSpPr/>
      </dsp:nvSpPr>
      <dsp:spPr>
        <a:xfrm>
          <a:off x="542831" y="1714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BBF746A-C98A-324F-A87A-E96DC5BC02E2}">
      <dsp:nvSpPr>
        <dsp:cNvPr id="0" name=""/>
        <dsp:cNvSpPr/>
      </dsp:nvSpPr>
      <dsp:spPr>
        <a:xfrm>
          <a:off x="748672" y="2539918"/>
          <a:ext cx="5292140" cy="508162"/>
        </a:xfrm>
        <a:prstGeom prst="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noProof="0" dirty="0"/>
            <a:t>Professeurs et Personnel de l’institution hôte</a:t>
          </a:r>
        </a:p>
      </dsp:txBody>
      <dsp:txXfrm>
        <a:off x="748672" y="2539918"/>
        <a:ext cx="5292140" cy="508162"/>
      </dsp:txXfrm>
    </dsp:sp>
    <dsp:sp modelId="{E77E867E-9CAE-7E4A-AD23-C54B66C6E4E0}">
      <dsp:nvSpPr>
        <dsp:cNvPr id="0" name=""/>
        <dsp:cNvSpPr/>
      </dsp:nvSpPr>
      <dsp:spPr>
        <a:xfrm>
          <a:off x="431071" y="2476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ADF49B1-BE10-8A46-B1FF-0BCD6C7DFB97}">
      <dsp:nvSpPr>
        <dsp:cNvPr id="0" name=""/>
        <dsp:cNvSpPr/>
      </dsp:nvSpPr>
      <dsp:spPr>
        <a:xfrm>
          <a:off x="384538" y="3301918"/>
          <a:ext cx="5656275" cy="508162"/>
        </a:xfrm>
        <a:prstGeom prst="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3354"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noProof="0" dirty="0"/>
            <a:t>Communauté locale</a:t>
          </a:r>
        </a:p>
      </dsp:txBody>
      <dsp:txXfrm>
        <a:off x="384538" y="3301918"/>
        <a:ext cx="5656275" cy="508162"/>
      </dsp:txXfrm>
    </dsp:sp>
    <dsp:sp modelId="{C28412C2-E649-F54C-A9CB-30680D796F44}">
      <dsp:nvSpPr>
        <dsp:cNvPr id="0" name=""/>
        <dsp:cNvSpPr/>
      </dsp:nvSpPr>
      <dsp:spPr>
        <a:xfrm>
          <a:off x="66936" y="3238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77775-426D-1648-8FD0-D9A8BC00DFA6}">
      <dsp:nvSpPr>
        <dsp:cNvPr id="0" name=""/>
        <dsp:cNvSpPr/>
      </dsp:nvSpPr>
      <dsp:spPr>
        <a:xfrm>
          <a:off x="-4216553" y="-646975"/>
          <a:ext cx="5024038" cy="5024038"/>
        </a:xfrm>
        <a:prstGeom prst="blockArc">
          <a:avLst>
            <a:gd name="adj1" fmla="val 18900000"/>
            <a:gd name="adj2" fmla="val 2700000"/>
            <a:gd name="adj3" fmla="val 430"/>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7140D6-2361-2546-9E3B-065A174789C8}">
      <dsp:nvSpPr>
        <dsp:cNvPr id="0" name=""/>
        <dsp:cNvSpPr/>
      </dsp:nvSpPr>
      <dsp:spPr>
        <a:xfrm>
          <a:off x="423062" y="286769"/>
          <a:ext cx="5475478" cy="573836"/>
        </a:xfrm>
        <a:prstGeom prst="rect">
          <a:avLst/>
        </a:prstGeom>
        <a:solidFill>
          <a:srgbClr val="002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5483"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noProof="0" dirty="0"/>
            <a:t> Société civile </a:t>
          </a:r>
        </a:p>
      </dsp:txBody>
      <dsp:txXfrm>
        <a:off x="423062" y="286769"/>
        <a:ext cx="5475478" cy="573836"/>
      </dsp:txXfrm>
    </dsp:sp>
    <dsp:sp modelId="{C06A43D5-9E16-6B43-84CE-F399BA09615F}">
      <dsp:nvSpPr>
        <dsp:cNvPr id="0" name=""/>
        <dsp:cNvSpPr/>
      </dsp:nvSpPr>
      <dsp:spPr>
        <a:xfrm>
          <a:off x="64414" y="215039"/>
          <a:ext cx="717295" cy="71729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73EED56-19D6-CD46-9B44-689EB5B16BF0}">
      <dsp:nvSpPr>
        <dsp:cNvPr id="0" name=""/>
        <dsp:cNvSpPr/>
      </dsp:nvSpPr>
      <dsp:spPr>
        <a:xfrm>
          <a:off x="733837" y="1155219"/>
          <a:ext cx="5146485" cy="573836"/>
        </a:xfrm>
        <a:prstGeom prst="rect">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5483"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noProof="0" dirty="0"/>
            <a:t>Fondations (secteur privé et internationales)</a:t>
          </a:r>
        </a:p>
      </dsp:txBody>
      <dsp:txXfrm>
        <a:off x="733837" y="1155219"/>
        <a:ext cx="5146485" cy="573836"/>
      </dsp:txXfrm>
    </dsp:sp>
    <dsp:sp modelId="{30A81D44-DA6B-AD4B-89AD-F159902D48D5}">
      <dsp:nvSpPr>
        <dsp:cNvPr id="0" name=""/>
        <dsp:cNvSpPr/>
      </dsp:nvSpPr>
      <dsp:spPr>
        <a:xfrm>
          <a:off x="393408" y="1075943"/>
          <a:ext cx="717295" cy="71729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A03AF56-7B2D-0E47-8C9D-5B14BFC88547}">
      <dsp:nvSpPr>
        <dsp:cNvPr id="0" name=""/>
        <dsp:cNvSpPr/>
      </dsp:nvSpPr>
      <dsp:spPr>
        <a:xfrm>
          <a:off x="752056" y="2008577"/>
          <a:ext cx="5146485" cy="573836"/>
        </a:xfrm>
        <a:prstGeom prst="rect">
          <a:avLst/>
        </a:prstGeom>
        <a:solidFill>
          <a:schemeClr val="accent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5483"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noProof="0"/>
            <a:t>Bailleurs </a:t>
          </a:r>
          <a:r>
            <a:rPr lang="fr-FR" sz="2000" kern="1200" noProof="0" dirty="0"/>
            <a:t>de fond </a:t>
          </a:r>
        </a:p>
      </dsp:txBody>
      <dsp:txXfrm>
        <a:off x="752056" y="2008577"/>
        <a:ext cx="5146485" cy="573836"/>
      </dsp:txXfrm>
    </dsp:sp>
    <dsp:sp modelId="{59EB9763-1B97-F147-A562-37C3F62398B8}">
      <dsp:nvSpPr>
        <dsp:cNvPr id="0" name=""/>
        <dsp:cNvSpPr/>
      </dsp:nvSpPr>
      <dsp:spPr>
        <a:xfrm>
          <a:off x="393408" y="1936848"/>
          <a:ext cx="717295" cy="71729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BBF746A-C98A-324F-A87A-E96DC5BC02E2}">
      <dsp:nvSpPr>
        <dsp:cNvPr id="0" name=""/>
        <dsp:cNvSpPr/>
      </dsp:nvSpPr>
      <dsp:spPr>
        <a:xfrm>
          <a:off x="423062" y="2869482"/>
          <a:ext cx="5475478" cy="573836"/>
        </a:xfrm>
        <a:prstGeom prst="rect">
          <a:avLst/>
        </a:prstGeom>
        <a:solidFill>
          <a:srgbClr val="7030A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5483"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noProof="0" dirty="0"/>
            <a:t>Média </a:t>
          </a:r>
        </a:p>
      </dsp:txBody>
      <dsp:txXfrm>
        <a:off x="423062" y="2869482"/>
        <a:ext cx="5475478" cy="573836"/>
      </dsp:txXfrm>
    </dsp:sp>
    <dsp:sp modelId="{E77E867E-9CAE-7E4A-AD23-C54B66C6E4E0}">
      <dsp:nvSpPr>
        <dsp:cNvPr id="0" name=""/>
        <dsp:cNvSpPr/>
      </dsp:nvSpPr>
      <dsp:spPr>
        <a:xfrm>
          <a:off x="64414" y="2797752"/>
          <a:ext cx="717295" cy="717295"/>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0.04659</cdr:x>
      <cdr:y>0.2052</cdr:y>
    </cdr:from>
    <cdr:to>
      <cdr:x>0.17277</cdr:x>
      <cdr:y>0.27336</cdr:y>
    </cdr:to>
    <cdr:sp macro="" textlink="">
      <cdr:nvSpPr>
        <cdr:cNvPr id="2" name="Rectangle 1"/>
        <cdr:cNvSpPr/>
      </cdr:nvSpPr>
      <cdr:spPr>
        <a:xfrm xmlns:a="http://schemas.openxmlformats.org/drawingml/2006/main">
          <a:off x="215626" y="639112"/>
          <a:ext cx="583939" cy="212292"/>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b="1" dirty="0">
              <a:solidFill>
                <a:schemeClr val="accent1">
                  <a:lumMod val="50000"/>
                </a:schemeClr>
              </a:solidFill>
            </a:rPr>
            <a:t>FEMMES</a:t>
          </a:r>
        </a:p>
      </cdr:txBody>
    </cdr:sp>
  </cdr:relSizeAnchor>
  <cdr:relSizeAnchor xmlns:cdr="http://schemas.openxmlformats.org/drawingml/2006/chartDrawing">
    <cdr:from>
      <cdr:x>0.57534</cdr:x>
      <cdr:y>0.55576</cdr:y>
    </cdr:from>
    <cdr:to>
      <cdr:x>0.86478</cdr:x>
      <cdr:y>0.67434</cdr:y>
    </cdr:to>
    <cdr:sp macro="" textlink="">
      <cdr:nvSpPr>
        <cdr:cNvPr id="3" name="Rectangle 2"/>
        <cdr:cNvSpPr/>
      </cdr:nvSpPr>
      <cdr:spPr>
        <a:xfrm xmlns:a="http://schemas.openxmlformats.org/drawingml/2006/main">
          <a:off x="2662596" y="1730981"/>
          <a:ext cx="1339450" cy="369332"/>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800" b="1" dirty="0">
              <a:solidFill>
                <a:schemeClr val="accent1">
                  <a:lumMod val="50000"/>
                </a:schemeClr>
              </a:solidFill>
            </a:rPr>
            <a:t>HOMMES</a:t>
          </a:r>
        </a:p>
      </cdr:txBody>
    </cdr:sp>
  </cdr:relSizeAnchor>
</c:userShapes>
</file>

<file path=ppt/drawings/drawing2.xml><?xml version="1.0" encoding="utf-8"?>
<c:userShapes xmlns:c="http://schemas.openxmlformats.org/drawingml/2006/chart">
  <cdr:relSizeAnchor xmlns:cdr="http://schemas.openxmlformats.org/drawingml/2006/chartDrawing">
    <cdr:from>
      <cdr:x>0.45102</cdr:x>
      <cdr:y>0.74468</cdr:y>
    </cdr:from>
    <cdr:to>
      <cdr:x>0.58163</cdr:x>
      <cdr:y>0.84263</cdr:y>
    </cdr:to>
    <cdr:sp macro="" textlink="">
      <cdr:nvSpPr>
        <cdr:cNvPr id="4" name="Rectangle 3"/>
        <cdr:cNvSpPr/>
      </cdr:nvSpPr>
      <cdr:spPr>
        <a:xfrm xmlns:a="http://schemas.openxmlformats.org/drawingml/2006/main">
          <a:off x="4811486" y="4303485"/>
          <a:ext cx="1393371" cy="566057"/>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fr-FR" b="1" dirty="0">
              <a:solidFill>
                <a:schemeClr val="tx2"/>
              </a:solidFill>
            </a:rPr>
            <a:t>Tanger</a:t>
          </a:r>
        </a:p>
      </cdr:txBody>
    </cdr:sp>
  </cdr:relSizeAnchor>
  <cdr:relSizeAnchor xmlns:cdr="http://schemas.openxmlformats.org/drawingml/2006/chartDrawing">
    <cdr:from>
      <cdr:x>0.21701</cdr:x>
      <cdr:y>0.48328</cdr:y>
    </cdr:from>
    <cdr:to>
      <cdr:x>0.34762</cdr:x>
      <cdr:y>0.58123</cdr:y>
    </cdr:to>
    <cdr:sp macro="" textlink="">
      <cdr:nvSpPr>
        <cdr:cNvPr id="5" name="Rectangle 4"/>
        <cdr:cNvSpPr/>
      </cdr:nvSpPr>
      <cdr:spPr>
        <a:xfrm xmlns:a="http://schemas.openxmlformats.org/drawingml/2006/main">
          <a:off x="2315028" y="2792846"/>
          <a:ext cx="1393371" cy="566057"/>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fr-FR" b="1" dirty="0">
              <a:solidFill>
                <a:schemeClr val="tx2"/>
              </a:solidFill>
            </a:rPr>
            <a:t>Marrakech</a:t>
          </a:r>
          <a:r>
            <a:rPr lang="fr-FR" dirty="0">
              <a:solidFill>
                <a:schemeClr val="tx2">
                  <a:lumMod val="50000"/>
                </a:schemeClr>
              </a:solidFill>
            </a:rPr>
            <a:t> </a:t>
          </a:r>
        </a:p>
      </cdr:txBody>
    </cdr:sp>
  </cdr:relSizeAnchor>
  <cdr:relSizeAnchor xmlns:cdr="http://schemas.openxmlformats.org/drawingml/2006/chartDrawing">
    <cdr:from>
      <cdr:x>0.24354</cdr:x>
      <cdr:y>0.16953</cdr:y>
    </cdr:from>
    <cdr:to>
      <cdr:x>0.37415</cdr:x>
      <cdr:y>0.26748</cdr:y>
    </cdr:to>
    <cdr:sp macro="" textlink="">
      <cdr:nvSpPr>
        <cdr:cNvPr id="6" name="Rectangle 5"/>
        <cdr:cNvSpPr/>
      </cdr:nvSpPr>
      <cdr:spPr>
        <a:xfrm xmlns:a="http://schemas.openxmlformats.org/drawingml/2006/main">
          <a:off x="2598057" y="979713"/>
          <a:ext cx="1393371" cy="566057"/>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fr-FR" sz="1600" b="1" dirty="0">
              <a:solidFill>
                <a:schemeClr val="tx2"/>
              </a:solidFill>
            </a:rPr>
            <a:t>Autres</a:t>
          </a:r>
          <a:r>
            <a:rPr lang="fr-FR" dirty="0">
              <a:solidFill>
                <a:schemeClr val="tx2">
                  <a:lumMod val="50000"/>
                </a:schemeClr>
              </a:solidFill>
            </a:rPr>
            <a:t> </a:t>
          </a:r>
        </a:p>
      </cdr:txBody>
    </cdr:sp>
  </cdr:relSizeAnchor>
  <cdr:relSizeAnchor xmlns:cdr="http://schemas.openxmlformats.org/drawingml/2006/chartDrawing">
    <cdr:from>
      <cdr:x>0.70478</cdr:x>
      <cdr:y>0.29772</cdr:y>
    </cdr:from>
    <cdr:to>
      <cdr:x>0.83539</cdr:x>
      <cdr:y>0.39567</cdr:y>
    </cdr:to>
    <cdr:sp macro="" textlink="">
      <cdr:nvSpPr>
        <cdr:cNvPr id="7" name="Rectangle 6">
          <a:extLst xmlns:a="http://schemas.openxmlformats.org/drawingml/2006/main">
            <a:ext uri="{FF2B5EF4-FFF2-40B4-BE49-F238E27FC236}">
              <a16:creationId xmlns:a16="http://schemas.microsoft.com/office/drawing/2014/main" id="{CEEA1C59-4C62-470D-A46A-64FBADF220B2}"/>
            </a:ext>
          </a:extLst>
        </cdr:cNvPr>
        <cdr:cNvSpPr/>
      </cdr:nvSpPr>
      <cdr:spPr>
        <a:xfrm xmlns:a="http://schemas.openxmlformats.org/drawingml/2006/main">
          <a:off x="7764083" y="1823549"/>
          <a:ext cx="1438845" cy="599947"/>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fr-FR" sz="1800" b="1" dirty="0">
              <a:solidFill>
                <a:schemeClr val="tx2"/>
              </a:solidFill>
            </a:rPr>
            <a:t>Casablanca</a:t>
          </a:r>
          <a:endParaRPr lang="fr-FR" sz="1800" dirty="0">
            <a:solidFill>
              <a:schemeClr val="tx2">
                <a:lumMod val="5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650B78F0-0BBD-41F0-BA94-25339C15D324}" type="datetimeFigureOut">
              <a:rPr lang="fr-FR"/>
              <a:pPr>
                <a:defRPr/>
              </a:pPr>
              <a:t>05/11/2019</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13FBA627-7DE9-4FD0-BE8F-41B23E178224}" type="slidenum">
              <a:rPr lang="fr-FR"/>
              <a:pPr>
                <a:defRPr/>
              </a:pPr>
              <a:t>‹N°›</a:t>
            </a:fld>
            <a:endParaRPr lang="fr-FR"/>
          </a:p>
        </p:txBody>
      </p:sp>
    </p:spTree>
    <p:extLst>
      <p:ext uri="{BB962C8B-B14F-4D97-AF65-F5344CB8AC3E}">
        <p14:creationId xmlns:p14="http://schemas.microsoft.com/office/powerpoint/2010/main" val="450294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3AA4FE-1CD0-459A-A806-77B530329AB5}" type="datetimeFigureOut">
              <a:rPr lang="fr-FR" smtClean="0"/>
              <a:t>05/11/2019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F13E5-77F3-4F6D-B658-B64C10B572CE}" type="slidenum">
              <a:rPr lang="fr-FR" smtClean="0"/>
              <a:t>‹N°›</a:t>
            </a:fld>
            <a:endParaRPr lang="fr-FR"/>
          </a:p>
        </p:txBody>
      </p:sp>
    </p:spTree>
    <p:extLst>
      <p:ext uri="{BB962C8B-B14F-4D97-AF65-F5344CB8AC3E}">
        <p14:creationId xmlns:p14="http://schemas.microsoft.com/office/powerpoint/2010/main" val="3373257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A2980A4-5297-4C45-BD18-38E0E34E47F6}" type="slidenum">
              <a:rPr lang="en-US" altLang="en-US" smtClean="0"/>
              <a:pPr/>
              <a:t>7</a:t>
            </a:fld>
            <a:endParaRPr lang="en-US" altLang="en-US"/>
          </a:p>
        </p:txBody>
      </p:sp>
    </p:spTree>
    <p:extLst>
      <p:ext uri="{BB962C8B-B14F-4D97-AF65-F5344CB8AC3E}">
        <p14:creationId xmlns:p14="http://schemas.microsoft.com/office/powerpoint/2010/main" val="263606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solidFill>
                  <a:srgbClr val="72BFC5"/>
                </a:solidFill>
                <a:ea typeface="MS PGothic" charset="-128"/>
              </a:rPr>
              <a:t> The Career Advisor</a:t>
            </a:r>
            <a:r>
              <a:rPr lang="ja-JP" altLang="en-US" dirty="0">
                <a:solidFill>
                  <a:srgbClr val="72BFC5"/>
                </a:solidFill>
                <a:ea typeface="MS PGothic" charset="-128"/>
              </a:rPr>
              <a:t>’</a:t>
            </a:r>
            <a:r>
              <a:rPr lang="en-US" altLang="ja-JP" dirty="0">
                <a:solidFill>
                  <a:srgbClr val="72BFC5"/>
                </a:solidFill>
                <a:ea typeface="MS PGothic" charset="-128"/>
              </a:rPr>
              <a:t>s main goal is ENABLE students to succeed in finding (and keeping!) a job which suits their skills, and to adequately prepare them for the challenges and expectations of employment post-graduation. </a:t>
            </a:r>
          </a:p>
          <a:p>
            <a:pPr eaLnBrk="1" hangingPunct="1"/>
            <a:r>
              <a:rPr lang="en-US" altLang="en-US" dirty="0"/>
              <a:t>Engaging and building sustained relationships with employers and private sector representatives is considered one of the essential functions of career development centers. </a:t>
            </a:r>
          </a:p>
          <a:p>
            <a:pPr eaLnBrk="1" hangingPunct="1"/>
            <a:r>
              <a:rPr lang="en-US" altLang="en-US"/>
              <a:t>Career center personnel consider it one of their main tasks to connect employers to other university units, such as academic departments, to facilitate employers’ input into curriculum development, research opportunities, and classroom visits in addition to essential industry involvement in career center activities. </a:t>
            </a:r>
          </a:p>
          <a:p>
            <a:endParaRPr lang="en-US" altLang="en-US">
              <a:ea typeface="MS PGothic" charset="-128"/>
            </a:endParaRPr>
          </a:p>
          <a:p>
            <a:endParaRPr lang="en-US" altLang="en-US" dirty="0">
              <a:ea typeface="MS PGothic" charset="-128"/>
            </a:endParaRPr>
          </a:p>
        </p:txBody>
      </p:sp>
      <p:sp>
        <p:nvSpPr>
          <p:cNvPr id="44036"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1519" indent="-285080" eaLnBrk="0" hangingPunct="0">
              <a:spcBef>
                <a:spcPct val="30000"/>
              </a:spcBef>
              <a:defRPr sz="1200">
                <a:solidFill>
                  <a:schemeClr val="tx1"/>
                </a:solidFill>
                <a:latin typeface="Calibri" charset="0"/>
                <a:ea typeface="MS PGothic" charset="-128"/>
              </a:defRPr>
            </a:lvl2pPr>
            <a:lvl3pPr marL="1141878" indent="-227441" eaLnBrk="0" hangingPunct="0">
              <a:spcBef>
                <a:spcPct val="30000"/>
              </a:spcBef>
              <a:defRPr sz="1200">
                <a:solidFill>
                  <a:schemeClr val="tx1"/>
                </a:solidFill>
                <a:latin typeface="Calibri" charset="0"/>
                <a:ea typeface="MS PGothic" charset="-128"/>
              </a:defRPr>
            </a:lvl3pPr>
            <a:lvl4pPr marL="1599875" indent="-227441" eaLnBrk="0" hangingPunct="0">
              <a:spcBef>
                <a:spcPct val="30000"/>
              </a:spcBef>
              <a:defRPr sz="1200">
                <a:solidFill>
                  <a:schemeClr val="tx1"/>
                </a:solidFill>
                <a:latin typeface="Calibri" charset="0"/>
                <a:ea typeface="MS PGothic" charset="-128"/>
              </a:defRPr>
            </a:lvl4pPr>
            <a:lvl5pPr marL="2056314" indent="-227441" eaLnBrk="0" hangingPunct="0">
              <a:spcBef>
                <a:spcPct val="30000"/>
              </a:spcBef>
              <a:defRPr sz="1200">
                <a:solidFill>
                  <a:schemeClr val="tx1"/>
                </a:solidFill>
                <a:latin typeface="Calibri" charset="0"/>
                <a:ea typeface="MS PGothic" charset="-128"/>
              </a:defRPr>
            </a:lvl5pPr>
            <a:lvl6pPr marL="2504965" indent="-227441" eaLnBrk="0" fontAlgn="base" hangingPunct="0">
              <a:spcBef>
                <a:spcPct val="30000"/>
              </a:spcBef>
              <a:spcAft>
                <a:spcPct val="0"/>
              </a:spcAft>
              <a:defRPr sz="1200">
                <a:solidFill>
                  <a:schemeClr val="tx1"/>
                </a:solidFill>
                <a:latin typeface="Calibri" charset="0"/>
                <a:ea typeface="MS PGothic" charset="-128"/>
              </a:defRPr>
            </a:lvl6pPr>
            <a:lvl7pPr marL="2953615" indent="-227441" eaLnBrk="0" fontAlgn="base" hangingPunct="0">
              <a:spcBef>
                <a:spcPct val="30000"/>
              </a:spcBef>
              <a:spcAft>
                <a:spcPct val="0"/>
              </a:spcAft>
              <a:defRPr sz="1200">
                <a:solidFill>
                  <a:schemeClr val="tx1"/>
                </a:solidFill>
                <a:latin typeface="Calibri" charset="0"/>
                <a:ea typeface="MS PGothic" charset="-128"/>
              </a:defRPr>
            </a:lvl7pPr>
            <a:lvl8pPr marL="3402265" indent="-227441" eaLnBrk="0" fontAlgn="base" hangingPunct="0">
              <a:spcBef>
                <a:spcPct val="30000"/>
              </a:spcBef>
              <a:spcAft>
                <a:spcPct val="0"/>
              </a:spcAft>
              <a:defRPr sz="1200">
                <a:solidFill>
                  <a:schemeClr val="tx1"/>
                </a:solidFill>
                <a:latin typeface="Calibri" charset="0"/>
                <a:ea typeface="MS PGothic" charset="-128"/>
              </a:defRPr>
            </a:lvl8pPr>
            <a:lvl9pPr marL="3850916" indent="-227441"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05834EB4-B596-D04B-BAAA-5848867C06F1}" type="slidenum">
              <a:rPr lang="x-none" altLang="en-US"/>
              <a:pPr>
                <a:spcBef>
                  <a:spcPct val="0"/>
                </a:spcBef>
              </a:pPr>
              <a:t>31</a:t>
            </a:fld>
            <a:endParaRPr lang="x-none" altLang="en-US"/>
          </a:p>
        </p:txBody>
      </p:sp>
    </p:spTree>
    <p:extLst>
      <p:ext uri="{BB962C8B-B14F-4D97-AF65-F5344CB8AC3E}">
        <p14:creationId xmlns:p14="http://schemas.microsoft.com/office/powerpoint/2010/main" val="14609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b="1">
              <a:ea typeface="MS PGothic" charset="-128"/>
            </a:endParaRPr>
          </a:p>
        </p:txBody>
      </p:sp>
    </p:spTree>
    <p:extLst>
      <p:ext uri="{BB962C8B-B14F-4D97-AF65-F5344CB8AC3E}">
        <p14:creationId xmlns:p14="http://schemas.microsoft.com/office/powerpoint/2010/main" val="236738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0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3" name="Espace réservé du contenu 2"/>
          <p:cNvSpPr>
            <a:spLocks noGrp="1"/>
          </p:cNvSpPr>
          <p:nvPr>
            <p:ph sz="quarter" idx="10"/>
          </p:nvPr>
        </p:nvSpPr>
        <p:spPr>
          <a:xfrm>
            <a:off x="368300" y="1308100"/>
            <a:ext cx="8458200" cy="4673600"/>
          </a:xfrm>
        </p:spPr>
        <p:txBody>
          <a:bodyPr>
            <a:normAutofit/>
          </a:bodyPr>
          <a:lstStyle>
            <a:lvl1pPr marL="342900" indent="-342900" algn="l" defTabSz="457200" rtl="0" eaLnBrk="1" fontAlgn="auto" latinLnBrk="0" hangingPunct="1">
              <a:spcBef>
                <a:spcPct val="20000"/>
              </a:spcBef>
              <a:spcAft>
                <a:spcPts val="0"/>
              </a:spcAft>
              <a:buClr>
                <a:srgbClr val="C2113A"/>
              </a:buClr>
              <a:buSzPct val="100000"/>
              <a:buFont typeface="Arial"/>
              <a:buChar char="•"/>
              <a:defRPr lang="fr-FR" sz="1800" b="0" i="0" kern="1200" cap="none" dirty="0" smtClean="0">
                <a:solidFill>
                  <a:srgbClr val="002A6C"/>
                </a:solidFill>
                <a:latin typeface="+mn-lt"/>
                <a:ea typeface="+mn-ea"/>
                <a:cs typeface="+mn-cs"/>
              </a:defRPr>
            </a:lvl1pPr>
            <a:lvl2pPr marL="742950" indent="-285750" algn="l" defTabSz="457200" rtl="0" eaLnBrk="1" fontAlgn="auto" latinLnBrk="0" hangingPunct="1">
              <a:spcBef>
                <a:spcPct val="20000"/>
              </a:spcBef>
              <a:spcAft>
                <a:spcPts val="0"/>
              </a:spcAft>
              <a:buClr>
                <a:srgbClr val="C2113A"/>
              </a:buClr>
              <a:buSzPct val="100000"/>
              <a:buFont typeface="Arial"/>
              <a:buChar char="•"/>
              <a:defRPr lang="fr-FR" sz="1800" b="0" i="0" kern="1200" cap="none" dirty="0" smtClean="0">
                <a:solidFill>
                  <a:srgbClr val="002A6C"/>
                </a:solidFill>
                <a:latin typeface="+mn-lt"/>
                <a:ea typeface="+mn-ea"/>
                <a:cs typeface="+mn-cs"/>
              </a:defRPr>
            </a:lvl2pPr>
            <a:lvl3pPr marL="1143000" indent="-228600" algn="l" defTabSz="457200" rtl="0" eaLnBrk="1" fontAlgn="auto" latinLnBrk="0" hangingPunct="1">
              <a:spcBef>
                <a:spcPct val="20000"/>
              </a:spcBef>
              <a:spcAft>
                <a:spcPts val="0"/>
              </a:spcAft>
              <a:buClr>
                <a:srgbClr val="C2113A"/>
              </a:buClr>
              <a:buSzPct val="100000"/>
              <a:buFont typeface="Arial"/>
              <a:buChar char="•"/>
              <a:defRPr lang="fr-FR" sz="1800" b="0" i="0" kern="1200" cap="none" dirty="0" smtClean="0">
                <a:solidFill>
                  <a:srgbClr val="002A6C"/>
                </a:solidFill>
                <a:latin typeface="+mn-lt"/>
                <a:ea typeface="+mn-ea"/>
                <a:cs typeface="+mn-cs"/>
              </a:defRPr>
            </a:lvl3pPr>
            <a:lvl4pPr marL="1600200" indent="-228600" algn="l" defTabSz="457200" rtl="0" eaLnBrk="1" fontAlgn="auto" latinLnBrk="0" hangingPunct="1">
              <a:spcBef>
                <a:spcPct val="20000"/>
              </a:spcBef>
              <a:spcAft>
                <a:spcPts val="0"/>
              </a:spcAft>
              <a:buClr>
                <a:srgbClr val="C2113A"/>
              </a:buClr>
              <a:buSzPct val="100000"/>
              <a:buFont typeface="Arial"/>
              <a:buChar char="•"/>
              <a:defRPr lang="fr-FR" sz="1800" b="0" i="0" kern="1200" cap="none" dirty="0" smtClean="0">
                <a:solidFill>
                  <a:srgbClr val="002A6C"/>
                </a:solidFill>
                <a:latin typeface="+mn-lt"/>
                <a:ea typeface="+mn-ea"/>
                <a:cs typeface="+mn-cs"/>
              </a:defRPr>
            </a:lvl4pPr>
            <a:lvl5pPr marL="2057400" indent="-228600" algn="l" defTabSz="457200" rtl="0" eaLnBrk="1" fontAlgn="auto" latinLnBrk="0" hangingPunct="1">
              <a:spcBef>
                <a:spcPct val="20000"/>
              </a:spcBef>
              <a:spcAft>
                <a:spcPts val="0"/>
              </a:spcAft>
              <a:buClr>
                <a:srgbClr val="C2113A"/>
              </a:buClr>
              <a:buSzPct val="100000"/>
              <a:buFont typeface="Arial"/>
              <a:buChar char="•"/>
              <a:defRPr lang="fr-FR" sz="1800" b="0" i="0" kern="1200" cap="none" dirty="0">
                <a:solidFill>
                  <a:srgbClr val="002A6C"/>
                </a:solidFill>
                <a:latin typeface="+mn-lt"/>
                <a:ea typeface="+mn-ea"/>
                <a:cs typeface="+mn-cs"/>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11"/>
          </p:nvPr>
        </p:nvSpPr>
        <p:spPr>
          <a:xfrm>
            <a:off x="279400" y="203200"/>
            <a:ext cx="8547100" cy="889000"/>
          </a:xfrm>
        </p:spPr>
        <p:txBody>
          <a:bodyPr>
            <a:normAutofit/>
          </a:bodyPr>
          <a:lstStyle>
            <a:lvl1pPr marL="0" indent="0">
              <a:buNone/>
              <a:defRPr lang="fr-FR" sz="1800" kern="1200" cap="all" dirty="0">
                <a:solidFill>
                  <a:srgbClr val="833E90"/>
                </a:solidFill>
                <a:latin typeface="+mj-lt"/>
                <a:ea typeface="+mj-ea"/>
                <a:cs typeface="+mj-cs"/>
              </a:defRPr>
            </a:lvl1pPr>
          </a:lstStyle>
          <a:p>
            <a:pPr lvl="0"/>
            <a:endParaRPr lang="fr-FR" dirty="0"/>
          </a:p>
        </p:txBody>
      </p:sp>
    </p:spTree>
    <p:extLst>
      <p:ext uri="{BB962C8B-B14F-4D97-AF65-F5344CB8AC3E}">
        <p14:creationId xmlns:p14="http://schemas.microsoft.com/office/powerpoint/2010/main" val="315241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90575"/>
            <a:ext cx="8229600" cy="962025"/>
          </a:xfrm>
        </p:spPr>
        <p:txBody>
          <a:bodyPr/>
          <a:lstStyle>
            <a:lvl1pPr>
              <a:defRPr sz="4800">
                <a:solidFill>
                  <a:srgbClr val="C2113A"/>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457200" y="1905001"/>
            <a:ext cx="8229600" cy="4154488"/>
          </a:xfrm>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9197BAF-E82B-FE42-A036-DECF5D4E38F7}" type="datetime1">
              <a:rPr lang="en-US" altLang="en-US"/>
              <a:pPr>
                <a:defRPr/>
              </a:pPr>
              <a:t>11/5/2019</a:t>
            </a:fld>
            <a:endParaRPr lang="en-US" altLang="en-US"/>
          </a:p>
        </p:txBody>
      </p:sp>
    </p:spTree>
    <p:extLst>
      <p:ext uri="{BB962C8B-B14F-4D97-AF65-F5344CB8AC3E}">
        <p14:creationId xmlns:p14="http://schemas.microsoft.com/office/powerpoint/2010/main" val="55566402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90575"/>
            <a:ext cx="8229600" cy="885825"/>
          </a:xfrm>
        </p:spPr>
        <p:txBody>
          <a:bodyPr/>
          <a:lstStyle>
            <a:lvl1pPr>
              <a:defRPr sz="4800"/>
            </a:lvl1pPr>
          </a:lstStyle>
          <a:p>
            <a:r>
              <a:rPr lang="en-US"/>
              <a:t>Click to edit Master title style</a:t>
            </a:r>
            <a:endParaRPr lang="en-US" dirty="0"/>
          </a:p>
        </p:txBody>
      </p:sp>
      <p:sp>
        <p:nvSpPr>
          <p:cNvPr id="4" name="Content Placeholder 3"/>
          <p:cNvSpPr>
            <a:spLocks noGrp="1"/>
          </p:cNvSpPr>
          <p:nvPr>
            <p:ph sz="half" idx="2"/>
          </p:nvPr>
        </p:nvSpPr>
        <p:spPr>
          <a:xfrm>
            <a:off x="4648200" y="1828800"/>
            <a:ext cx="4038600" cy="423042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65760" y="1828800"/>
            <a:ext cx="4041648" cy="4230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0AD5B6AC-999E-854A-A087-005BD87D132B}" type="datetime1">
              <a:rPr lang="en-US" altLang="en-US"/>
              <a:pPr>
                <a:defRPr/>
              </a:pPr>
              <a:t>11/5/2019</a:t>
            </a:fld>
            <a:endParaRPr lang="en-US" altLang="en-US"/>
          </a:p>
        </p:txBody>
      </p:sp>
      <p:sp>
        <p:nvSpPr>
          <p:cNvPr id="6" name="Footer Placeholder 4"/>
          <p:cNvSpPr>
            <a:spLocks noGrp="1"/>
          </p:cNvSpPr>
          <p:nvPr>
            <p:ph type="ftr" sz="quarter" idx="15"/>
          </p:nvPr>
        </p:nvSpPr>
        <p:spPr/>
        <p:txBody>
          <a:bodyPr/>
          <a:lstStyle>
            <a:lvl1pPr>
              <a:defRPr/>
            </a:lvl1pPr>
          </a:lstStyle>
          <a:p>
            <a:pPr>
              <a:defRPr/>
            </a:pPr>
            <a:r>
              <a:rPr lang="en-US"/>
              <a:t>Iraq University Linkages Program - Career Center Specialist Training</a:t>
            </a:r>
          </a:p>
        </p:txBody>
      </p:sp>
      <p:sp>
        <p:nvSpPr>
          <p:cNvPr id="7" name="Slide Number Placeholder 5"/>
          <p:cNvSpPr>
            <a:spLocks noGrp="1"/>
          </p:cNvSpPr>
          <p:nvPr>
            <p:ph type="sldNum" sz="quarter" idx="16"/>
          </p:nvPr>
        </p:nvSpPr>
        <p:spPr/>
        <p:txBody>
          <a:bodyPr/>
          <a:lstStyle>
            <a:lvl1pPr>
              <a:defRPr/>
            </a:lvl1pPr>
          </a:lstStyle>
          <a:p>
            <a:fld id="{48555406-0291-3342-A242-A1AC914E7BE8}" type="slidenum">
              <a:rPr lang="ar-SA" altLang="en-US"/>
              <a:pPr/>
              <a:t>‹N°›</a:t>
            </a:fld>
            <a:endParaRPr lang="en-US" altLang="en-US"/>
          </a:p>
        </p:txBody>
      </p:sp>
    </p:spTree>
    <p:extLst>
      <p:ext uri="{BB962C8B-B14F-4D97-AF65-F5344CB8AC3E}">
        <p14:creationId xmlns:p14="http://schemas.microsoft.com/office/powerpoint/2010/main" val="318695167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mpty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639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 cover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855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mpty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22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3" name="Espace réservé du contenu 2"/>
          <p:cNvSpPr>
            <a:spLocks noGrp="1"/>
          </p:cNvSpPr>
          <p:nvPr>
            <p:ph sz="quarter" idx="10"/>
          </p:nvPr>
        </p:nvSpPr>
        <p:spPr>
          <a:xfrm>
            <a:off x="368300" y="1308100"/>
            <a:ext cx="8458200" cy="4673600"/>
          </a:xfrm>
        </p:spPr>
        <p:txBody>
          <a:bodyPr>
            <a:normAutofit/>
          </a:bodyPr>
          <a:lstStyle>
            <a:lvl1pPr marL="342900" indent="-342900" algn="l" defTabSz="457200" rtl="0" eaLnBrk="1" fontAlgn="auto" latinLnBrk="0" hangingPunct="1">
              <a:spcBef>
                <a:spcPct val="20000"/>
              </a:spcBef>
              <a:spcAft>
                <a:spcPts val="0"/>
              </a:spcAft>
              <a:buClr>
                <a:srgbClr val="C2113A"/>
              </a:buClr>
              <a:buSzPct val="100000"/>
              <a:buFont typeface="Arial"/>
              <a:buChar char="•"/>
              <a:defRPr lang="fr-FR" sz="1800" b="0" i="0" kern="1200" cap="none" dirty="0" smtClean="0">
                <a:solidFill>
                  <a:srgbClr val="002A6C"/>
                </a:solidFill>
                <a:latin typeface="+mn-lt"/>
                <a:ea typeface="+mn-ea"/>
                <a:cs typeface="+mn-cs"/>
              </a:defRPr>
            </a:lvl1pPr>
            <a:lvl2pPr marL="742950" indent="-285750" algn="l" defTabSz="457200" rtl="0" eaLnBrk="1" fontAlgn="auto" latinLnBrk="0" hangingPunct="1">
              <a:spcBef>
                <a:spcPct val="20000"/>
              </a:spcBef>
              <a:spcAft>
                <a:spcPts val="0"/>
              </a:spcAft>
              <a:buClr>
                <a:srgbClr val="C2113A"/>
              </a:buClr>
              <a:buSzPct val="100000"/>
              <a:buFont typeface="Arial"/>
              <a:buChar char="•"/>
              <a:defRPr lang="fr-FR" sz="1800" b="0" i="0" kern="1200" cap="none" dirty="0" smtClean="0">
                <a:solidFill>
                  <a:srgbClr val="002A6C"/>
                </a:solidFill>
                <a:latin typeface="+mn-lt"/>
                <a:ea typeface="+mn-ea"/>
                <a:cs typeface="+mn-cs"/>
              </a:defRPr>
            </a:lvl2pPr>
            <a:lvl3pPr marL="1143000" indent="-228600" algn="l" defTabSz="457200" rtl="0" eaLnBrk="1" fontAlgn="auto" latinLnBrk="0" hangingPunct="1">
              <a:spcBef>
                <a:spcPct val="20000"/>
              </a:spcBef>
              <a:spcAft>
                <a:spcPts val="0"/>
              </a:spcAft>
              <a:buClr>
                <a:srgbClr val="C2113A"/>
              </a:buClr>
              <a:buSzPct val="100000"/>
              <a:buFont typeface="Arial"/>
              <a:buChar char="•"/>
              <a:defRPr lang="fr-FR" sz="1800" b="0" i="0" kern="1200" cap="none" dirty="0" smtClean="0">
                <a:solidFill>
                  <a:srgbClr val="002A6C"/>
                </a:solidFill>
                <a:latin typeface="+mn-lt"/>
                <a:ea typeface="+mn-ea"/>
                <a:cs typeface="+mn-cs"/>
              </a:defRPr>
            </a:lvl3pPr>
            <a:lvl4pPr marL="1600200" indent="-228600" algn="l" defTabSz="457200" rtl="0" eaLnBrk="1" fontAlgn="auto" latinLnBrk="0" hangingPunct="1">
              <a:spcBef>
                <a:spcPct val="20000"/>
              </a:spcBef>
              <a:spcAft>
                <a:spcPts val="0"/>
              </a:spcAft>
              <a:buClr>
                <a:srgbClr val="C2113A"/>
              </a:buClr>
              <a:buSzPct val="100000"/>
              <a:buFont typeface="Arial"/>
              <a:buChar char="•"/>
              <a:defRPr lang="fr-FR" sz="1800" b="0" i="0" kern="1200" cap="none" dirty="0" smtClean="0">
                <a:solidFill>
                  <a:srgbClr val="002A6C"/>
                </a:solidFill>
                <a:latin typeface="+mn-lt"/>
                <a:ea typeface="+mn-ea"/>
                <a:cs typeface="+mn-cs"/>
              </a:defRPr>
            </a:lvl4pPr>
            <a:lvl5pPr marL="2057400" indent="-228600" algn="l" defTabSz="457200" rtl="0" eaLnBrk="1" fontAlgn="auto" latinLnBrk="0" hangingPunct="1">
              <a:spcBef>
                <a:spcPct val="20000"/>
              </a:spcBef>
              <a:spcAft>
                <a:spcPts val="0"/>
              </a:spcAft>
              <a:buClr>
                <a:srgbClr val="C2113A"/>
              </a:buClr>
              <a:buSzPct val="100000"/>
              <a:buFont typeface="Arial"/>
              <a:buChar char="•"/>
              <a:defRPr lang="fr-FR" sz="1800" b="0" i="0" kern="1200" cap="none" dirty="0">
                <a:solidFill>
                  <a:srgbClr val="002A6C"/>
                </a:solidFill>
                <a:latin typeface="+mn-lt"/>
                <a:ea typeface="+mn-ea"/>
                <a:cs typeface="+mn-cs"/>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11"/>
          </p:nvPr>
        </p:nvSpPr>
        <p:spPr>
          <a:xfrm>
            <a:off x="279400" y="203200"/>
            <a:ext cx="8547100" cy="889000"/>
          </a:xfrm>
        </p:spPr>
        <p:txBody>
          <a:bodyPr>
            <a:normAutofit/>
          </a:bodyPr>
          <a:lstStyle>
            <a:lvl1pPr marL="0" indent="0">
              <a:buNone/>
              <a:defRPr lang="fr-FR" sz="1800" kern="1200" cap="all" dirty="0">
                <a:solidFill>
                  <a:srgbClr val="833E90"/>
                </a:solidFill>
                <a:latin typeface="+mj-lt"/>
                <a:ea typeface="+mj-ea"/>
                <a:cs typeface="+mj-cs"/>
              </a:defRPr>
            </a:lvl1pPr>
          </a:lstStyle>
          <a:p>
            <a:pPr lvl="0"/>
            <a:endParaRPr lang="fr-FR" dirty="0"/>
          </a:p>
        </p:txBody>
      </p:sp>
    </p:spTree>
    <p:extLst>
      <p:ext uri="{BB962C8B-B14F-4D97-AF65-F5344CB8AC3E}">
        <p14:creationId xmlns:p14="http://schemas.microsoft.com/office/powerpoint/2010/main" val="20641558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5.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emf"/><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18" descr="background-01.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433388"/>
            <a:ext cx="9144000" cy="647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 12"/>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5400" y="0"/>
            <a:ext cx="91948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Image 1" descr="Logo-header.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387350" y="304800"/>
            <a:ext cx="83693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Lst>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1" fontAlgn="base" hangingPunct="1">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2pPr>
      <a:lvl3pPr algn="ctr" defTabSz="457200" rtl="0" eaLnBrk="1" fontAlgn="base" hangingPunct="1">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3pPr>
      <a:lvl4pPr algn="ctr" defTabSz="457200" rtl="0" eaLnBrk="1" fontAlgn="base" hangingPunct="1">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4pPr>
      <a:lvl5pPr algn="ctr" defTabSz="457200" rtl="0" eaLnBrk="1" fontAlgn="base" hangingPunct="1">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Image 12" descr="background-02.jpg"/>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0" y="0"/>
            <a:ext cx="9144000" cy="647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 9"/>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0" y="6130925"/>
            <a:ext cx="9144000"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mage 1" descr="Logo-footer.png"/>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519113" y="6375400"/>
            <a:ext cx="81549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Espace réservé du titre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dirty="0"/>
              <a:t>Modifiez le style du titre</a:t>
            </a:r>
          </a:p>
        </p:txBody>
      </p:sp>
      <p:sp>
        <p:nvSpPr>
          <p:cNvPr id="2054" name="Espace réservé du texte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dirty="0"/>
              <a:t>Modifiez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Tree>
  </p:cSld>
  <p:clrMap bg1="lt1" tx1="dk1" bg2="lt2" tx2="dk2" accent1="accent1" accent2="accent2" accent3="accent3" accent4="accent4" accent5="accent5" accent6="accent6" hlink="hlink" folHlink="folHlink"/>
  <p:sldLayoutIdLst>
    <p:sldLayoutId id="2147483665" r:id="rId1"/>
    <p:sldLayoutId id="2147483673" r:id="rId2"/>
    <p:sldLayoutId id="2147483674" r:id="rId3"/>
    <p:sldLayoutId id="2147483675" r:id="rId4"/>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Image 13" descr="background-01.jp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0"/>
            <a:ext cx="9144000" cy="647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age 12"/>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rot="10800000">
            <a:off x="-25400" y="5767388"/>
            <a:ext cx="91948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ZoneTexte 14"/>
          <p:cNvSpPr txBox="1">
            <a:spLocks noChangeArrowheads="1"/>
          </p:cNvSpPr>
          <p:nvPr userDrawn="1"/>
        </p:nvSpPr>
        <p:spPr bwMode="auto">
          <a:xfrm>
            <a:off x="11731625" y="3905250"/>
            <a:ext cx="184150" cy="369888"/>
          </a:xfrm>
          <a:prstGeom prst="rect">
            <a:avLst/>
          </a:prstGeom>
          <a:noFill/>
          <a:ln>
            <a:noFill/>
          </a:ln>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endParaRPr lang="fr-FR">
              <a:latin typeface="Calibri" charset="0"/>
            </a:endParaRPr>
          </a:p>
        </p:txBody>
      </p:sp>
      <p:pic>
        <p:nvPicPr>
          <p:cNvPr id="2" name="Image 5" descr="Logo-footer.png"/>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493713" y="6170613"/>
            <a:ext cx="81549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6" r:id="rId1"/>
    <p:sldLayoutId id="2147483676" r:id="rId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Image 12" descr="background-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7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130925"/>
            <a:ext cx="9144000"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mage 1" descr="Logo-foot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113" y="6375400"/>
            <a:ext cx="815498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Espace réservé du titre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dirty="0"/>
              <a:t>Modifiez le style du titre</a:t>
            </a:r>
          </a:p>
        </p:txBody>
      </p:sp>
      <p:sp>
        <p:nvSpPr>
          <p:cNvPr id="2054" name="Espace réservé du texte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dirty="0"/>
              <a:t>Modifiez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Tree>
    <p:extLst>
      <p:ext uri="{BB962C8B-B14F-4D97-AF65-F5344CB8AC3E}">
        <p14:creationId xmlns:p14="http://schemas.microsoft.com/office/powerpoint/2010/main" val="480539301"/>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Gill Sans MT" panose="020B0502020104020203"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jpg"/><Relationship Id="rId26" Type="http://schemas.openxmlformats.org/officeDocument/2006/relationships/image" Target="../media/image61.png"/><Relationship Id="rId3" Type="http://schemas.openxmlformats.org/officeDocument/2006/relationships/image" Target="../media/image38.png"/><Relationship Id="rId21" Type="http://schemas.openxmlformats.org/officeDocument/2006/relationships/image" Target="../media/image56.jpg"/><Relationship Id="rId7" Type="http://schemas.openxmlformats.org/officeDocument/2006/relationships/image" Target="../media/image42.jpg"/><Relationship Id="rId12" Type="http://schemas.openxmlformats.org/officeDocument/2006/relationships/image" Target="../media/image47.jpg"/><Relationship Id="rId17" Type="http://schemas.openxmlformats.org/officeDocument/2006/relationships/image" Target="../media/image52.jpg"/><Relationship Id="rId25" Type="http://schemas.openxmlformats.org/officeDocument/2006/relationships/image" Target="../media/image60.png"/><Relationship Id="rId2" Type="http://schemas.openxmlformats.org/officeDocument/2006/relationships/image" Target="../media/image37.png"/><Relationship Id="rId16" Type="http://schemas.openxmlformats.org/officeDocument/2006/relationships/image" Target="../media/image51.jpg"/><Relationship Id="rId20" Type="http://schemas.openxmlformats.org/officeDocument/2006/relationships/image" Target="../media/image55.png"/><Relationship Id="rId29"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jpg"/><Relationship Id="rId24" Type="http://schemas.openxmlformats.org/officeDocument/2006/relationships/image" Target="../media/image59.jpg"/><Relationship Id="rId5" Type="http://schemas.openxmlformats.org/officeDocument/2006/relationships/image" Target="../media/image40.jp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jpg"/><Relationship Id="rId10" Type="http://schemas.openxmlformats.org/officeDocument/2006/relationships/image" Target="../media/image45.png"/><Relationship Id="rId19" Type="http://schemas.openxmlformats.org/officeDocument/2006/relationships/image" Target="../media/image54.gif"/><Relationship Id="rId4" Type="http://schemas.openxmlformats.org/officeDocument/2006/relationships/image" Target="../media/image39.jpg"/><Relationship Id="rId9" Type="http://schemas.openxmlformats.org/officeDocument/2006/relationships/image" Target="../media/image44.png"/><Relationship Id="rId14" Type="http://schemas.openxmlformats.org/officeDocument/2006/relationships/image" Target="../media/image49.jpg"/><Relationship Id="rId22" Type="http://schemas.openxmlformats.org/officeDocument/2006/relationships/image" Target="../media/image57.JPG"/><Relationship Id="rId27"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2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youtube.com/watch?v=oZAExOJr0oc"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91.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1.tiff"/><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kitcareercenter.ma/"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www.careercenter.m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17.jpeg"/><Relationship Id="rId4" Type="http://schemas.openxmlformats.org/officeDocument/2006/relationships/image" Target="../media/image111.png"/><Relationship Id="rId9" Type="http://schemas.openxmlformats.org/officeDocument/2006/relationships/image" Target="../media/image116.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5"/>
          <p:cNvSpPr txBox="1">
            <a:spLocks/>
          </p:cNvSpPr>
          <p:nvPr/>
        </p:nvSpPr>
        <p:spPr>
          <a:xfrm>
            <a:off x="457200" y="2792413"/>
            <a:ext cx="7340600" cy="649287"/>
          </a:xfrm>
          <a:prstGeom prst="rect">
            <a:avLst/>
          </a:prstGeom>
        </p:spPr>
        <p:txBody>
          <a:bodyPr>
            <a:normAutofit fontScale="92500" lnSpcReduction="20000"/>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fontAlgn="auto">
              <a:spcAft>
                <a:spcPts val="0"/>
              </a:spcAft>
              <a:defRPr/>
            </a:pPr>
            <a:r>
              <a:rPr lang="fr-FR" dirty="0"/>
              <a:t>FORMATION INITIALE DES CONSEILLERS ET DES MANAGERS DE CAREER CENTER </a:t>
            </a:r>
          </a:p>
        </p:txBody>
      </p:sp>
      <p:sp>
        <p:nvSpPr>
          <p:cNvPr id="3" name="Titre 15"/>
          <p:cNvSpPr txBox="1">
            <a:spLocks/>
          </p:cNvSpPr>
          <p:nvPr/>
        </p:nvSpPr>
        <p:spPr>
          <a:xfrm>
            <a:off x="457200" y="3497263"/>
            <a:ext cx="7340600" cy="363537"/>
          </a:xfrm>
          <a:prstGeom prst="rect">
            <a:avLst/>
          </a:prstGeom>
        </p:spPr>
        <p:txBody>
          <a:bodyPr anchor="ctr">
            <a:normAutofit fontScale="92500"/>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fontAlgn="auto">
              <a:lnSpc>
                <a:spcPct val="110000"/>
              </a:lnSpc>
              <a:spcAft>
                <a:spcPts val="0"/>
              </a:spcAft>
              <a:defRPr/>
            </a:pPr>
            <a:r>
              <a:rPr lang="fr-FR" sz="1800" dirty="0">
                <a:solidFill>
                  <a:srgbClr val="1DB8D1"/>
                </a:solidFill>
              </a:rPr>
              <a:t>Module : INTRODUCTION Générale au Career Center</a:t>
            </a:r>
          </a:p>
        </p:txBody>
      </p:sp>
      <p:sp>
        <p:nvSpPr>
          <p:cNvPr id="4" name="Titre 15"/>
          <p:cNvSpPr txBox="1">
            <a:spLocks/>
          </p:cNvSpPr>
          <p:nvPr/>
        </p:nvSpPr>
        <p:spPr>
          <a:xfrm>
            <a:off x="457200" y="3751263"/>
            <a:ext cx="5181600" cy="884237"/>
          </a:xfrm>
          <a:prstGeom prst="rect">
            <a:avLst/>
          </a:prstGeom>
        </p:spPr>
        <p:txBody>
          <a:bodyPr anchor="ctr">
            <a:normAutofit/>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fontAlgn="auto">
              <a:lnSpc>
                <a:spcPct val="110000"/>
              </a:lnSpc>
              <a:spcAft>
                <a:spcPts val="0"/>
              </a:spcAft>
              <a:defRPr/>
            </a:pPr>
            <a:r>
              <a:rPr lang="fr-FR" sz="1200" dirty="0">
                <a:solidFill>
                  <a:schemeClr val="bg1"/>
                </a:solidFill>
              </a:rPr>
              <a:t>15 octobre 2018</a:t>
            </a:r>
            <a:endParaRPr lang="fr-FR" sz="1200" dirty="0">
              <a:solidFill>
                <a:schemeClr val="bg1"/>
              </a:solidFill>
              <a:highlight>
                <a:srgbClr val="FFFF00"/>
              </a:highlight>
            </a:endParaRPr>
          </a:p>
        </p:txBody>
      </p:sp>
    </p:spTree>
    <p:extLst>
      <p:ext uri="{BB962C8B-B14F-4D97-AF65-F5344CB8AC3E}">
        <p14:creationId xmlns:p14="http://schemas.microsoft.com/office/powerpoint/2010/main" val="3368783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8E36BB9-3B29-44FD-BE55-6D86CD2F2C83}"/>
              </a:ext>
            </a:extLst>
          </p:cNvPr>
          <p:cNvSpPr>
            <a:spLocks noGrp="1"/>
          </p:cNvSpPr>
          <p:nvPr>
            <p:ph type="body" sz="quarter" idx="11"/>
          </p:nvPr>
        </p:nvSpPr>
        <p:spPr/>
        <p:txBody>
          <a:bodyPr/>
          <a:lstStyle/>
          <a:p>
            <a:r>
              <a:rPr lang="fr-MA" dirty="0"/>
              <a:t>USAID Career Center en vidéo</a:t>
            </a:r>
          </a:p>
        </p:txBody>
      </p:sp>
      <p:pic>
        <p:nvPicPr>
          <p:cNvPr id="6" name="Image 5">
            <a:extLst>
              <a:ext uri="{FF2B5EF4-FFF2-40B4-BE49-F238E27FC236}">
                <a16:creationId xmlns:a16="http://schemas.microsoft.com/office/drawing/2014/main" id="{84DDADB3-7C72-4B08-B044-DFA699667794}"/>
              </a:ext>
            </a:extLst>
          </p:cNvPr>
          <p:cNvPicPr>
            <a:picLocks noChangeAspect="1"/>
          </p:cNvPicPr>
          <p:nvPr/>
        </p:nvPicPr>
        <p:blipFill>
          <a:blip r:embed="rId2"/>
          <a:stretch>
            <a:fillRect/>
          </a:stretch>
        </p:blipFill>
        <p:spPr>
          <a:xfrm>
            <a:off x="585594" y="1092200"/>
            <a:ext cx="7972812" cy="4482518"/>
          </a:xfrm>
          <a:prstGeom prst="rect">
            <a:avLst/>
          </a:prstGeom>
        </p:spPr>
      </p:pic>
    </p:spTree>
    <p:extLst>
      <p:ext uri="{BB962C8B-B14F-4D97-AF65-F5344CB8AC3E}">
        <p14:creationId xmlns:p14="http://schemas.microsoft.com/office/powerpoint/2010/main" val="3143497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Users\mohamed\Documents\IMG_2062.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14186" y="2417425"/>
            <a:ext cx="5141814" cy="2888870"/>
          </a:xfrm>
          <a:prstGeom prst="rect">
            <a:avLst/>
          </a:prstGeom>
          <a:noFill/>
          <a:ln>
            <a:noFill/>
          </a:ln>
        </p:spPr>
      </p:pic>
      <p:pic>
        <p:nvPicPr>
          <p:cNvPr id="3" name="Picture 2"/>
          <p:cNvPicPr>
            <a:picLocks noChangeAspect="1"/>
          </p:cNvPicPr>
          <p:nvPr/>
        </p:nvPicPr>
        <p:blipFill>
          <a:blip r:embed="rId3"/>
          <a:stretch>
            <a:fillRect/>
          </a:stretch>
        </p:blipFill>
        <p:spPr>
          <a:xfrm>
            <a:off x="275506" y="552091"/>
            <a:ext cx="3002532" cy="3035027"/>
          </a:xfrm>
          <a:prstGeom prst="rect">
            <a:avLst/>
          </a:prstGeom>
        </p:spPr>
      </p:pic>
    </p:spTree>
    <p:extLst>
      <p:ext uri="{BB962C8B-B14F-4D97-AF65-F5344CB8AC3E}">
        <p14:creationId xmlns:p14="http://schemas.microsoft.com/office/powerpoint/2010/main" val="1330853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44BF7BD-37CC-4616-986E-E1C889D87279}"/>
              </a:ext>
            </a:extLst>
          </p:cNvPr>
          <p:cNvSpPr txBox="1"/>
          <p:nvPr/>
        </p:nvSpPr>
        <p:spPr>
          <a:xfrm>
            <a:off x="0" y="151312"/>
            <a:ext cx="9144000" cy="769441"/>
          </a:xfrm>
          <a:prstGeom prst="rect">
            <a:avLst/>
          </a:prstGeom>
          <a:noFill/>
        </p:spPr>
        <p:txBody>
          <a:bodyPr wrap="square" rtlCol="0">
            <a:spAutoFit/>
          </a:bodyPr>
          <a:lstStyle/>
          <a:p>
            <a:pPr algn="ctr"/>
            <a:r>
              <a:rPr lang="fr-MA" sz="4400" b="1" dirty="0">
                <a:solidFill>
                  <a:srgbClr val="EB4E3D"/>
                </a:solidFill>
                <a:latin typeface="+mn-lt"/>
              </a:rPr>
              <a:t>CASABLANCA</a:t>
            </a:r>
            <a:endParaRPr lang="fr-MA" b="1" dirty="0">
              <a:solidFill>
                <a:srgbClr val="058DC7"/>
              </a:solidFill>
              <a:latin typeface="+mn-lt"/>
            </a:endParaRPr>
          </a:p>
        </p:txBody>
      </p:sp>
      <p:pic>
        <p:nvPicPr>
          <p:cNvPr id="4" name="Image 3">
            <a:extLst>
              <a:ext uri="{FF2B5EF4-FFF2-40B4-BE49-F238E27FC236}">
                <a16:creationId xmlns:a16="http://schemas.microsoft.com/office/drawing/2014/main" id="{4351BFD0-054C-4608-B9F8-E8F9465F3268}"/>
              </a:ext>
            </a:extLst>
          </p:cNvPr>
          <p:cNvPicPr>
            <a:picLocks noChangeAspect="1"/>
          </p:cNvPicPr>
          <p:nvPr/>
        </p:nvPicPr>
        <p:blipFill rotWithShape="1">
          <a:blip r:embed="rId2"/>
          <a:srcRect b="22166"/>
          <a:stretch/>
        </p:blipFill>
        <p:spPr>
          <a:xfrm>
            <a:off x="1878248" y="3953409"/>
            <a:ext cx="5252161" cy="2725313"/>
          </a:xfrm>
          <a:prstGeom prst="rect">
            <a:avLst/>
          </a:prstGeom>
        </p:spPr>
      </p:pic>
      <p:pic>
        <p:nvPicPr>
          <p:cNvPr id="20" name="Image 19">
            <a:extLst>
              <a:ext uri="{FF2B5EF4-FFF2-40B4-BE49-F238E27FC236}">
                <a16:creationId xmlns:a16="http://schemas.microsoft.com/office/drawing/2014/main" id="{28F710D2-28F2-4DB8-A6EB-1E8A1A3328DB}"/>
              </a:ext>
            </a:extLst>
          </p:cNvPr>
          <p:cNvPicPr>
            <a:picLocks noChangeAspect="1"/>
          </p:cNvPicPr>
          <p:nvPr/>
        </p:nvPicPr>
        <p:blipFill rotWithShape="1">
          <a:blip r:embed="rId3"/>
          <a:srcRect t="12248" b="40084"/>
          <a:stretch/>
        </p:blipFill>
        <p:spPr>
          <a:xfrm>
            <a:off x="309694" y="1180270"/>
            <a:ext cx="3954844" cy="2513621"/>
          </a:xfrm>
          <a:prstGeom prst="rect">
            <a:avLst/>
          </a:prstGeom>
        </p:spPr>
      </p:pic>
      <p:pic>
        <p:nvPicPr>
          <p:cNvPr id="21" name="Image 20">
            <a:extLst>
              <a:ext uri="{FF2B5EF4-FFF2-40B4-BE49-F238E27FC236}">
                <a16:creationId xmlns:a16="http://schemas.microsoft.com/office/drawing/2014/main" id="{46BBF7E8-248B-4C59-9765-F83BB7B0CDDF}"/>
              </a:ext>
            </a:extLst>
          </p:cNvPr>
          <p:cNvPicPr>
            <a:picLocks noChangeAspect="1"/>
          </p:cNvPicPr>
          <p:nvPr/>
        </p:nvPicPr>
        <p:blipFill>
          <a:blip r:embed="rId4"/>
          <a:stretch>
            <a:fillRect/>
          </a:stretch>
        </p:blipFill>
        <p:spPr>
          <a:xfrm>
            <a:off x="4850122" y="1180270"/>
            <a:ext cx="3697519" cy="2773139"/>
          </a:xfrm>
          <a:prstGeom prst="rect">
            <a:avLst/>
          </a:prstGeom>
        </p:spPr>
      </p:pic>
    </p:spTree>
    <p:extLst>
      <p:ext uri="{BB962C8B-B14F-4D97-AF65-F5344CB8AC3E}">
        <p14:creationId xmlns:p14="http://schemas.microsoft.com/office/powerpoint/2010/main" val="1871044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44BF7BD-37CC-4616-986E-E1C889D87279}"/>
              </a:ext>
            </a:extLst>
          </p:cNvPr>
          <p:cNvSpPr txBox="1"/>
          <p:nvPr/>
        </p:nvSpPr>
        <p:spPr>
          <a:xfrm>
            <a:off x="0" y="151312"/>
            <a:ext cx="9144000" cy="769441"/>
          </a:xfrm>
          <a:prstGeom prst="rect">
            <a:avLst/>
          </a:prstGeom>
          <a:noFill/>
        </p:spPr>
        <p:txBody>
          <a:bodyPr wrap="square" rtlCol="0">
            <a:spAutoFit/>
          </a:bodyPr>
          <a:lstStyle/>
          <a:p>
            <a:pPr algn="ctr"/>
            <a:r>
              <a:rPr lang="fr-MA" sz="4400" b="1" dirty="0">
                <a:solidFill>
                  <a:srgbClr val="EB4E3D"/>
                </a:solidFill>
                <a:latin typeface="+mn-lt"/>
              </a:rPr>
              <a:t>TANGER</a:t>
            </a:r>
            <a:endParaRPr lang="fr-MA" b="1" dirty="0">
              <a:solidFill>
                <a:srgbClr val="058DC7"/>
              </a:solidFill>
              <a:latin typeface="+mn-lt"/>
            </a:endParaRPr>
          </a:p>
        </p:txBody>
      </p:sp>
      <p:pic>
        <p:nvPicPr>
          <p:cNvPr id="5" name="Image 4">
            <a:extLst>
              <a:ext uri="{FF2B5EF4-FFF2-40B4-BE49-F238E27FC236}">
                <a16:creationId xmlns:a16="http://schemas.microsoft.com/office/drawing/2014/main" id="{5CCA37CC-8234-4740-9DC0-591738DD6252}"/>
              </a:ext>
            </a:extLst>
          </p:cNvPr>
          <p:cNvPicPr>
            <a:picLocks noChangeAspect="1"/>
          </p:cNvPicPr>
          <p:nvPr/>
        </p:nvPicPr>
        <p:blipFill>
          <a:blip r:embed="rId2"/>
          <a:stretch>
            <a:fillRect/>
          </a:stretch>
        </p:blipFill>
        <p:spPr>
          <a:xfrm>
            <a:off x="4615630" y="3838353"/>
            <a:ext cx="4234866" cy="2816186"/>
          </a:xfrm>
          <a:prstGeom prst="rect">
            <a:avLst/>
          </a:prstGeom>
        </p:spPr>
      </p:pic>
      <p:pic>
        <p:nvPicPr>
          <p:cNvPr id="6" name="Image 5">
            <a:extLst>
              <a:ext uri="{FF2B5EF4-FFF2-40B4-BE49-F238E27FC236}">
                <a16:creationId xmlns:a16="http://schemas.microsoft.com/office/drawing/2014/main" id="{33FDC4D8-7734-4F9B-99BF-B9632CF1AF57}"/>
              </a:ext>
            </a:extLst>
          </p:cNvPr>
          <p:cNvPicPr>
            <a:picLocks noChangeAspect="1"/>
          </p:cNvPicPr>
          <p:nvPr/>
        </p:nvPicPr>
        <p:blipFill>
          <a:blip r:embed="rId3"/>
          <a:stretch>
            <a:fillRect/>
          </a:stretch>
        </p:blipFill>
        <p:spPr>
          <a:xfrm>
            <a:off x="578734" y="1137682"/>
            <a:ext cx="5212353" cy="3466215"/>
          </a:xfrm>
          <a:prstGeom prst="rect">
            <a:avLst/>
          </a:prstGeom>
        </p:spPr>
      </p:pic>
    </p:spTree>
    <p:extLst>
      <p:ext uri="{BB962C8B-B14F-4D97-AF65-F5344CB8AC3E}">
        <p14:creationId xmlns:p14="http://schemas.microsoft.com/office/powerpoint/2010/main" val="2763891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44BF7BD-37CC-4616-986E-E1C889D87279}"/>
              </a:ext>
            </a:extLst>
          </p:cNvPr>
          <p:cNvSpPr txBox="1"/>
          <p:nvPr/>
        </p:nvSpPr>
        <p:spPr>
          <a:xfrm>
            <a:off x="0" y="151312"/>
            <a:ext cx="9144000" cy="769441"/>
          </a:xfrm>
          <a:prstGeom prst="rect">
            <a:avLst/>
          </a:prstGeom>
          <a:noFill/>
        </p:spPr>
        <p:txBody>
          <a:bodyPr wrap="square" rtlCol="0">
            <a:spAutoFit/>
          </a:bodyPr>
          <a:lstStyle/>
          <a:p>
            <a:pPr algn="ctr"/>
            <a:r>
              <a:rPr lang="fr-MA" sz="4400" b="1" dirty="0">
                <a:solidFill>
                  <a:srgbClr val="EB4E3D"/>
                </a:solidFill>
                <a:latin typeface="+mn-lt"/>
              </a:rPr>
              <a:t>MARRAKECH</a:t>
            </a:r>
            <a:endParaRPr lang="fr-MA" b="1" dirty="0">
              <a:solidFill>
                <a:srgbClr val="058DC7"/>
              </a:solidFill>
              <a:latin typeface="+mn-lt"/>
            </a:endParaRPr>
          </a:p>
        </p:txBody>
      </p:sp>
      <p:pic>
        <p:nvPicPr>
          <p:cNvPr id="4" name="Image 3">
            <a:extLst>
              <a:ext uri="{FF2B5EF4-FFF2-40B4-BE49-F238E27FC236}">
                <a16:creationId xmlns:a16="http://schemas.microsoft.com/office/drawing/2014/main" id="{ADD3CEDB-87BA-42A2-8FE8-DA0559F27786}"/>
              </a:ext>
            </a:extLst>
          </p:cNvPr>
          <p:cNvPicPr>
            <a:picLocks noChangeAspect="1"/>
          </p:cNvPicPr>
          <p:nvPr/>
        </p:nvPicPr>
        <p:blipFill>
          <a:blip r:embed="rId2"/>
          <a:stretch>
            <a:fillRect/>
          </a:stretch>
        </p:blipFill>
        <p:spPr>
          <a:xfrm>
            <a:off x="4572000" y="4172999"/>
            <a:ext cx="4369981" cy="2461756"/>
          </a:xfrm>
          <a:prstGeom prst="rect">
            <a:avLst/>
          </a:prstGeom>
        </p:spPr>
      </p:pic>
      <p:pic>
        <p:nvPicPr>
          <p:cNvPr id="5" name="Image 4">
            <a:extLst>
              <a:ext uri="{FF2B5EF4-FFF2-40B4-BE49-F238E27FC236}">
                <a16:creationId xmlns:a16="http://schemas.microsoft.com/office/drawing/2014/main" id="{A7FFBFC5-2B8D-44A7-A419-8E93371D5828}"/>
              </a:ext>
            </a:extLst>
          </p:cNvPr>
          <p:cNvPicPr>
            <a:picLocks noChangeAspect="1"/>
          </p:cNvPicPr>
          <p:nvPr/>
        </p:nvPicPr>
        <p:blipFill>
          <a:blip r:embed="rId3"/>
          <a:stretch>
            <a:fillRect/>
          </a:stretch>
        </p:blipFill>
        <p:spPr>
          <a:xfrm>
            <a:off x="153802" y="921871"/>
            <a:ext cx="5002989" cy="2818350"/>
          </a:xfrm>
          <a:prstGeom prst="rect">
            <a:avLst/>
          </a:prstGeom>
        </p:spPr>
      </p:pic>
      <p:pic>
        <p:nvPicPr>
          <p:cNvPr id="6" name="Image 5">
            <a:extLst>
              <a:ext uri="{FF2B5EF4-FFF2-40B4-BE49-F238E27FC236}">
                <a16:creationId xmlns:a16="http://schemas.microsoft.com/office/drawing/2014/main" id="{820C8987-2CAB-40CD-9543-B87C49B580CB}"/>
              </a:ext>
            </a:extLst>
          </p:cNvPr>
          <p:cNvPicPr>
            <a:picLocks noChangeAspect="1"/>
          </p:cNvPicPr>
          <p:nvPr/>
        </p:nvPicPr>
        <p:blipFill rotWithShape="1">
          <a:blip r:embed="rId4"/>
          <a:srcRect b="21657"/>
          <a:stretch/>
        </p:blipFill>
        <p:spPr>
          <a:xfrm>
            <a:off x="153802" y="4172999"/>
            <a:ext cx="4312141" cy="2533689"/>
          </a:xfrm>
          <a:prstGeom prst="rect">
            <a:avLst/>
          </a:prstGeom>
        </p:spPr>
      </p:pic>
    </p:spTree>
    <p:extLst>
      <p:ext uri="{BB962C8B-B14F-4D97-AF65-F5344CB8AC3E}">
        <p14:creationId xmlns:p14="http://schemas.microsoft.com/office/powerpoint/2010/main" val="1946647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1906" y="3454736"/>
            <a:ext cx="3061694" cy="2434864"/>
          </a:xfrm>
          <a:prstGeom prst="rect">
            <a:avLst/>
          </a:prstGeom>
        </p:spPr>
      </p:pic>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2474" y="411972"/>
            <a:ext cx="3071126" cy="2698428"/>
          </a:xfrm>
          <a:prstGeom prst="rect">
            <a:avLst/>
          </a:prstGeom>
        </p:spPr>
      </p:pic>
      <p:pic>
        <p:nvPicPr>
          <p:cNvPr id="5" name="Picture 4"/>
          <p:cNvPicPr>
            <a:picLocks noChangeAspect="1"/>
          </p:cNvPicPr>
          <p:nvPr/>
        </p:nvPicPr>
        <p:blipFill>
          <a:blip r:embed="rId4"/>
          <a:stretch>
            <a:fillRect/>
          </a:stretch>
        </p:blipFill>
        <p:spPr>
          <a:xfrm>
            <a:off x="199682" y="1437728"/>
            <a:ext cx="4184205" cy="3345343"/>
          </a:xfrm>
          <a:prstGeom prst="rect">
            <a:avLst/>
          </a:prstGeom>
        </p:spPr>
      </p:pic>
      <p:sp>
        <p:nvSpPr>
          <p:cNvPr id="2" name="ZoneTexte 1">
            <a:extLst>
              <a:ext uri="{FF2B5EF4-FFF2-40B4-BE49-F238E27FC236}">
                <a16:creationId xmlns:a16="http://schemas.microsoft.com/office/drawing/2014/main" id="{1E4773D5-26C0-4EBF-97B4-8B11811BE7F4}"/>
              </a:ext>
            </a:extLst>
          </p:cNvPr>
          <p:cNvSpPr txBox="1"/>
          <p:nvPr/>
        </p:nvSpPr>
        <p:spPr>
          <a:xfrm>
            <a:off x="3944995" y="2358887"/>
            <a:ext cx="212034" cy="369332"/>
          </a:xfrm>
          <a:prstGeom prst="rect">
            <a:avLst/>
          </a:prstGeom>
          <a:solidFill>
            <a:schemeClr val="bg1"/>
          </a:solidFill>
        </p:spPr>
        <p:txBody>
          <a:bodyPr wrap="square" rtlCol="0">
            <a:spAutoFit/>
          </a:bodyPr>
          <a:lstStyle/>
          <a:p>
            <a:endParaRPr lang="fr-MA" dirty="0">
              <a:latin typeface="+mn-lt"/>
            </a:endParaRPr>
          </a:p>
        </p:txBody>
      </p:sp>
    </p:spTree>
    <p:extLst>
      <p:ext uri="{BB962C8B-B14F-4D97-AF65-F5344CB8AC3E}">
        <p14:creationId xmlns:p14="http://schemas.microsoft.com/office/powerpoint/2010/main" val="1012286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3806" y="1087933"/>
            <a:ext cx="3459442" cy="1943268"/>
          </a:xfrm>
          <a:prstGeom prst="rect">
            <a:avLst/>
          </a:prstGeom>
        </p:spPr>
      </p:pic>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3806" y="3477538"/>
            <a:ext cx="3459442" cy="1929662"/>
          </a:xfrm>
          <a:prstGeom prst="rect">
            <a:avLst/>
          </a:prstGeom>
        </p:spPr>
      </p:pic>
      <p:pic>
        <p:nvPicPr>
          <p:cNvPr id="5" name="Picture 4"/>
          <p:cNvPicPr>
            <a:picLocks noChangeAspect="1"/>
          </p:cNvPicPr>
          <p:nvPr/>
        </p:nvPicPr>
        <p:blipFill>
          <a:blip r:embed="rId4"/>
          <a:stretch>
            <a:fillRect/>
          </a:stretch>
        </p:blipFill>
        <p:spPr>
          <a:xfrm>
            <a:off x="790752" y="1229534"/>
            <a:ext cx="3118090" cy="3806794"/>
          </a:xfrm>
          <a:prstGeom prst="rect">
            <a:avLst/>
          </a:prstGeom>
        </p:spPr>
      </p:pic>
      <p:sp>
        <p:nvSpPr>
          <p:cNvPr id="6" name="Rectangle 5">
            <a:extLst>
              <a:ext uri="{FF2B5EF4-FFF2-40B4-BE49-F238E27FC236}">
                <a16:creationId xmlns:a16="http://schemas.microsoft.com/office/drawing/2014/main" id="{0E36F375-D70C-46A6-8ECA-BD7AC31C7E7F}"/>
              </a:ext>
            </a:extLst>
          </p:cNvPr>
          <p:cNvSpPr/>
          <p:nvPr/>
        </p:nvSpPr>
        <p:spPr>
          <a:xfrm>
            <a:off x="342152" y="5138057"/>
            <a:ext cx="4015290" cy="667657"/>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i="1" dirty="0">
                <a:solidFill>
                  <a:schemeClr val="tx1"/>
                </a:solidFill>
              </a:rPr>
              <a:t>24 modules de formation en présentiel disponibles</a:t>
            </a:r>
          </a:p>
        </p:txBody>
      </p:sp>
    </p:spTree>
    <p:extLst>
      <p:ext uri="{BB962C8B-B14F-4D97-AF65-F5344CB8AC3E}">
        <p14:creationId xmlns:p14="http://schemas.microsoft.com/office/powerpoint/2010/main" val="1911057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29542827_1905515093073604_1445051713714124223_n"/>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32888" y="256840"/>
            <a:ext cx="4219912" cy="2783576"/>
          </a:xfrm>
          <a:prstGeom prst="rect">
            <a:avLst/>
          </a:prstGeom>
          <a:noFill/>
          <a:ln>
            <a:noFill/>
          </a:ln>
        </p:spPr>
      </p:pic>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3718" y="3886914"/>
            <a:ext cx="3308282" cy="1858356"/>
          </a:xfrm>
          <a:prstGeom prst="rect">
            <a:avLst/>
          </a:prstGeom>
        </p:spPr>
      </p:pic>
      <p:pic>
        <p:nvPicPr>
          <p:cNvPr id="4" name="Imag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9780" y="3196801"/>
            <a:ext cx="3503020" cy="2627266"/>
          </a:xfrm>
          <a:prstGeom prst="rect">
            <a:avLst/>
          </a:prstGeom>
        </p:spPr>
      </p:pic>
      <p:pic>
        <p:nvPicPr>
          <p:cNvPr id="8" name="Picture 7"/>
          <p:cNvPicPr>
            <a:picLocks noChangeAspect="1"/>
          </p:cNvPicPr>
          <p:nvPr/>
        </p:nvPicPr>
        <p:blipFill>
          <a:blip r:embed="rId5"/>
          <a:stretch>
            <a:fillRect/>
          </a:stretch>
        </p:blipFill>
        <p:spPr>
          <a:xfrm>
            <a:off x="966561" y="345057"/>
            <a:ext cx="2463267" cy="3308270"/>
          </a:xfrm>
          <a:prstGeom prst="rect">
            <a:avLst/>
          </a:prstGeom>
        </p:spPr>
      </p:pic>
    </p:spTree>
    <p:extLst>
      <p:ext uri="{BB962C8B-B14F-4D97-AF65-F5344CB8AC3E}">
        <p14:creationId xmlns:p14="http://schemas.microsoft.com/office/powerpoint/2010/main" val="3050028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611" y="4925823"/>
            <a:ext cx="758602" cy="75860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001" y="4392123"/>
            <a:ext cx="1307568" cy="68647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982" y="3364758"/>
            <a:ext cx="1597170" cy="80507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5508" y="4553161"/>
            <a:ext cx="1401166" cy="140116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2999" y="3271838"/>
            <a:ext cx="2298002" cy="91432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0984" y="3433992"/>
            <a:ext cx="2542032" cy="89001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6658" y="3437173"/>
            <a:ext cx="1618257" cy="660249"/>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7724" y="2429133"/>
            <a:ext cx="1555490" cy="518497"/>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112" y="4925823"/>
            <a:ext cx="752053" cy="752053"/>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15799" y="4184815"/>
            <a:ext cx="2068592" cy="961896"/>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3460" y="2429133"/>
            <a:ext cx="1903701" cy="402336"/>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83937" y="1220168"/>
            <a:ext cx="1772107" cy="101453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28850" y="5671"/>
            <a:ext cx="2416920" cy="1385054"/>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81767" y="2410543"/>
            <a:ext cx="2469103" cy="570891"/>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38098" y="3308009"/>
            <a:ext cx="974144" cy="974144"/>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4815" y="2232441"/>
            <a:ext cx="990718" cy="990718"/>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56153" y="231123"/>
            <a:ext cx="1189355" cy="1052706"/>
          </a:xfrm>
          <a:prstGeom prst="rect">
            <a:avLst/>
          </a:prstGeom>
        </p:spPr>
      </p:pic>
      <p:pic>
        <p:nvPicPr>
          <p:cNvPr id="28" name="Picture 2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29329" y="1472750"/>
            <a:ext cx="1573920" cy="454688"/>
          </a:xfrm>
          <a:prstGeom prst="rect">
            <a:avLst/>
          </a:prstGeom>
        </p:spPr>
      </p:pic>
      <p:pic>
        <p:nvPicPr>
          <p:cNvPr id="29" name="Picture 2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88557" y="1479603"/>
            <a:ext cx="1414733" cy="395683"/>
          </a:xfrm>
          <a:prstGeom prst="rect">
            <a:avLst/>
          </a:prstGeom>
        </p:spPr>
      </p:pic>
      <p:pic>
        <p:nvPicPr>
          <p:cNvPr id="30" name="Picture 2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01348" y="263305"/>
            <a:ext cx="1173600" cy="566089"/>
          </a:xfrm>
          <a:prstGeom prst="rect">
            <a:avLst/>
          </a:prstGeom>
        </p:spPr>
      </p:pic>
      <p:pic>
        <p:nvPicPr>
          <p:cNvPr id="31" name="Picture 30"/>
          <p:cNvPicPr>
            <a:picLocks noChangeAspect="1"/>
          </p:cNvPicPr>
          <p:nvPr/>
        </p:nvPicPr>
        <p:blipFill rotWithShape="1">
          <a:blip r:embed="rId22">
            <a:extLst>
              <a:ext uri="{28A0092B-C50C-407E-A947-70E740481C1C}">
                <a14:useLocalDpi xmlns:a14="http://schemas.microsoft.com/office/drawing/2010/main" val="0"/>
              </a:ext>
            </a:extLst>
          </a:blip>
          <a:srcRect r="19093"/>
          <a:stretch/>
        </p:blipFill>
        <p:spPr>
          <a:xfrm>
            <a:off x="46367" y="3220580"/>
            <a:ext cx="1287940" cy="1061573"/>
          </a:xfrm>
          <a:prstGeom prst="rect">
            <a:avLst/>
          </a:prstGeom>
        </p:spPr>
      </p:pic>
      <p:pic>
        <p:nvPicPr>
          <p:cNvPr id="32" name="Picture 3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14895" y="168546"/>
            <a:ext cx="1272133" cy="882723"/>
          </a:xfrm>
          <a:prstGeom prst="rect">
            <a:avLst/>
          </a:prstGeom>
        </p:spPr>
      </p:pic>
      <p:pic>
        <p:nvPicPr>
          <p:cNvPr id="33" name="Picture 3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6367" y="1351331"/>
            <a:ext cx="2827194" cy="777478"/>
          </a:xfrm>
          <a:prstGeom prst="rect">
            <a:avLst/>
          </a:prstGeom>
        </p:spPr>
      </p:pic>
      <p:pic>
        <p:nvPicPr>
          <p:cNvPr id="34" name="Picture 33"/>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5676" y="264967"/>
            <a:ext cx="1674668" cy="840518"/>
          </a:xfrm>
          <a:prstGeom prst="rect">
            <a:avLst/>
          </a:prstGeom>
        </p:spPr>
      </p:pic>
      <p:pic>
        <p:nvPicPr>
          <p:cNvPr id="35" name="Picture 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16725" y="4876722"/>
            <a:ext cx="1050694" cy="801154"/>
          </a:xfrm>
          <a:prstGeom prst="rect">
            <a:avLst/>
          </a:prstGeom>
        </p:spPr>
      </p:pic>
      <p:pic>
        <p:nvPicPr>
          <p:cNvPr id="36" name="Picture 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20688" y="4898076"/>
            <a:ext cx="1091609" cy="1091609"/>
          </a:xfrm>
          <a:prstGeom prst="rect">
            <a:avLst/>
          </a:prstGeom>
        </p:spPr>
      </p:pic>
      <p:pic>
        <p:nvPicPr>
          <p:cNvPr id="37" name="Picture 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45341" y="3330182"/>
            <a:ext cx="929798" cy="929798"/>
          </a:xfrm>
          <a:prstGeom prst="rect">
            <a:avLst/>
          </a:prstGeom>
        </p:spPr>
      </p:pic>
      <p:pic>
        <p:nvPicPr>
          <p:cNvPr id="38" name="Picture 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854391" y="4925823"/>
            <a:ext cx="1543358" cy="1028503"/>
          </a:xfrm>
          <a:prstGeom prst="rect">
            <a:avLst/>
          </a:prstGeom>
        </p:spPr>
      </p:pic>
    </p:spTree>
    <p:extLst>
      <p:ext uri="{BB962C8B-B14F-4D97-AF65-F5344CB8AC3E}">
        <p14:creationId xmlns:p14="http://schemas.microsoft.com/office/powerpoint/2010/main" val="3011020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C:\Users\Hind El Azhari\Downloads\IMG_8522.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81303" y="1801083"/>
            <a:ext cx="4500087" cy="2953908"/>
          </a:xfrm>
          <a:prstGeom prst="rect">
            <a:avLst/>
          </a:prstGeom>
          <a:noFill/>
          <a:ln>
            <a:noFill/>
          </a:ln>
        </p:spPr>
      </p:pic>
      <p:pic>
        <p:nvPicPr>
          <p:cNvPr id="4" name="Picture 3"/>
          <p:cNvPicPr>
            <a:picLocks noChangeAspect="1"/>
          </p:cNvPicPr>
          <p:nvPr/>
        </p:nvPicPr>
        <p:blipFill>
          <a:blip r:embed="rId3"/>
          <a:stretch>
            <a:fillRect/>
          </a:stretch>
        </p:blipFill>
        <p:spPr>
          <a:xfrm>
            <a:off x="800931" y="268852"/>
            <a:ext cx="2207312" cy="3250494"/>
          </a:xfrm>
          <a:prstGeom prst="rect">
            <a:avLst/>
          </a:prstGeom>
        </p:spPr>
      </p:pic>
      <p:pic>
        <p:nvPicPr>
          <p:cNvPr id="5" name="Picture 4"/>
          <p:cNvPicPr>
            <a:picLocks noChangeAspect="1"/>
          </p:cNvPicPr>
          <p:nvPr/>
        </p:nvPicPr>
        <p:blipFill>
          <a:blip r:embed="rId4"/>
          <a:stretch>
            <a:fillRect/>
          </a:stretch>
        </p:blipFill>
        <p:spPr>
          <a:xfrm>
            <a:off x="956056" y="3678589"/>
            <a:ext cx="1932918" cy="2458785"/>
          </a:xfrm>
          <a:prstGeom prst="rect">
            <a:avLst/>
          </a:prstGeom>
        </p:spPr>
      </p:pic>
    </p:spTree>
    <p:extLst>
      <p:ext uri="{BB962C8B-B14F-4D97-AF65-F5344CB8AC3E}">
        <p14:creationId xmlns:p14="http://schemas.microsoft.com/office/powerpoint/2010/main" val="993657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5"/>
          <p:cNvSpPr txBox="1">
            <a:spLocks/>
          </p:cNvSpPr>
          <p:nvPr/>
        </p:nvSpPr>
        <p:spPr>
          <a:xfrm>
            <a:off x="457200" y="2013736"/>
            <a:ext cx="7875431" cy="4432851"/>
          </a:xfrm>
          <a:prstGeom prst="rect">
            <a:avLst/>
          </a:prstGeom>
        </p:spPr>
        <p:txBody>
          <a:bodyPr>
            <a:normAutofit/>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marL="514350" indent="-514350" fontAlgn="auto">
              <a:lnSpc>
                <a:spcPct val="150000"/>
              </a:lnSpc>
              <a:spcBef>
                <a:spcPts val="0"/>
              </a:spcBef>
              <a:spcAft>
                <a:spcPts val="0"/>
              </a:spcAft>
              <a:buAutoNum type="romanUcPeriod"/>
              <a:defRPr/>
            </a:pPr>
            <a:r>
              <a:rPr lang="fr-FR" dirty="0"/>
              <a:t>Pourquoi agir sur l’Employabilité des jeunes ?</a:t>
            </a:r>
          </a:p>
          <a:p>
            <a:pPr marL="514350" indent="-514350" fontAlgn="auto">
              <a:lnSpc>
                <a:spcPct val="150000"/>
              </a:lnSpc>
              <a:spcBef>
                <a:spcPts val="0"/>
              </a:spcBef>
              <a:spcAft>
                <a:spcPts val="0"/>
              </a:spcAft>
              <a:buAutoNum type="romanUcPeriod"/>
              <a:defRPr/>
            </a:pPr>
            <a:r>
              <a:rPr lang="fr-FR" dirty="0"/>
              <a:t>LE PROGRAMME USAID CAREER CENTER </a:t>
            </a:r>
          </a:p>
          <a:p>
            <a:pPr marL="514350" indent="-514350" fontAlgn="auto">
              <a:lnSpc>
                <a:spcPct val="150000"/>
              </a:lnSpc>
              <a:spcBef>
                <a:spcPts val="0"/>
              </a:spcBef>
              <a:spcAft>
                <a:spcPts val="0"/>
              </a:spcAft>
              <a:buAutoNum type="romanUcPeriod"/>
              <a:defRPr/>
            </a:pPr>
            <a:r>
              <a:rPr lang="fr-FR" dirty="0"/>
              <a:t>QU’EST-CE </a:t>
            </a:r>
            <a:r>
              <a:rPr lang="fr-FR" dirty="0" err="1"/>
              <a:t>QU’un</a:t>
            </a:r>
            <a:r>
              <a:rPr lang="fr-FR" dirty="0"/>
              <a:t> </a:t>
            </a:r>
            <a:r>
              <a:rPr lang="fr-FR" dirty="0" err="1"/>
              <a:t>CAReer</a:t>
            </a:r>
            <a:r>
              <a:rPr lang="fr-FR" dirty="0"/>
              <a:t> Center ?</a:t>
            </a:r>
          </a:p>
          <a:p>
            <a:pPr marL="514350" indent="-514350" fontAlgn="auto">
              <a:lnSpc>
                <a:spcPct val="150000"/>
              </a:lnSpc>
              <a:spcBef>
                <a:spcPts val="0"/>
              </a:spcBef>
              <a:spcAft>
                <a:spcPts val="0"/>
              </a:spcAft>
              <a:buFontTx/>
              <a:buAutoNum type="romanUcPeriod"/>
              <a:defRPr/>
            </a:pPr>
            <a:r>
              <a:rPr lang="fr-FR" dirty="0"/>
              <a:t>Les services d’un CAREER CENTER </a:t>
            </a:r>
          </a:p>
          <a:p>
            <a:pPr marL="514350" indent="-514350" fontAlgn="auto">
              <a:lnSpc>
                <a:spcPct val="150000"/>
              </a:lnSpc>
              <a:spcBef>
                <a:spcPts val="0"/>
              </a:spcBef>
              <a:spcAft>
                <a:spcPts val="0"/>
              </a:spcAft>
              <a:buAutoNum type="romanUcPeriod"/>
              <a:defRPr/>
            </a:pPr>
            <a:r>
              <a:rPr lang="fr-FR" dirty="0"/>
              <a:t>Le Career Center virtuel</a:t>
            </a:r>
          </a:p>
          <a:p>
            <a:pPr marL="514350" indent="-514350" fontAlgn="auto">
              <a:lnSpc>
                <a:spcPct val="150000"/>
              </a:lnSpc>
              <a:spcBef>
                <a:spcPts val="0"/>
              </a:spcBef>
              <a:spcAft>
                <a:spcPts val="0"/>
              </a:spcAft>
              <a:buFontTx/>
              <a:buAutoNum type="romanUcPeriod"/>
              <a:defRPr/>
            </a:pPr>
            <a:r>
              <a:rPr lang="fr-FR" dirty="0"/>
              <a:t>UN CAREER CENTER INCLUSIF</a:t>
            </a:r>
          </a:p>
          <a:p>
            <a:pPr marL="514350" indent="-514350" fontAlgn="auto">
              <a:lnSpc>
                <a:spcPct val="150000"/>
              </a:lnSpc>
              <a:spcBef>
                <a:spcPts val="0"/>
              </a:spcBef>
              <a:spcAft>
                <a:spcPts val="0"/>
              </a:spcAft>
              <a:buAutoNum type="romanUcPeriod"/>
              <a:defRPr/>
            </a:pPr>
            <a:endParaRPr lang="fr-FR" dirty="0"/>
          </a:p>
          <a:p>
            <a:pPr marL="514350" indent="-514350" fontAlgn="auto">
              <a:lnSpc>
                <a:spcPct val="150000"/>
              </a:lnSpc>
              <a:spcBef>
                <a:spcPts val="0"/>
              </a:spcBef>
              <a:spcAft>
                <a:spcPts val="0"/>
              </a:spcAft>
              <a:buFontTx/>
              <a:buAutoNum type="romanUcPeriod"/>
              <a:defRPr/>
            </a:pPr>
            <a:endParaRPr lang="fr-FR" dirty="0"/>
          </a:p>
          <a:p>
            <a:pPr fontAlgn="auto">
              <a:spcAft>
                <a:spcPts val="0"/>
              </a:spcAft>
              <a:defRPr/>
            </a:pPr>
            <a:endParaRPr lang="fr-FR" dirty="0"/>
          </a:p>
        </p:txBody>
      </p:sp>
    </p:spTree>
    <p:extLst>
      <p:ext uri="{BB962C8B-B14F-4D97-AF65-F5344CB8AC3E}">
        <p14:creationId xmlns:p14="http://schemas.microsoft.com/office/powerpoint/2010/main" val="2705086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p:txBody>
          <a:bodyPr>
            <a:normAutofit/>
          </a:bodyPr>
          <a:lstStyle/>
          <a:p>
            <a:r>
              <a:rPr lang="fr-FR" dirty="0"/>
              <a:t>PROFIL DE L’Utilisateur Careercenter.ma</a:t>
            </a:r>
          </a:p>
        </p:txBody>
      </p:sp>
      <p:sp>
        <p:nvSpPr>
          <p:cNvPr id="6" name="ZoneTexte 5"/>
          <p:cNvSpPr txBox="1"/>
          <p:nvPr/>
        </p:nvSpPr>
        <p:spPr>
          <a:xfrm>
            <a:off x="590015" y="2964235"/>
            <a:ext cx="570990" cy="369332"/>
          </a:xfrm>
          <a:prstGeom prst="rect">
            <a:avLst/>
          </a:prstGeom>
          <a:noFill/>
        </p:spPr>
        <p:txBody>
          <a:bodyPr wrap="none" rtlCol="0">
            <a:spAutoFit/>
          </a:bodyPr>
          <a:lstStyle/>
          <a:p>
            <a:r>
              <a:rPr lang="fr-FR" dirty="0">
                <a:solidFill>
                  <a:schemeClr val="bg1"/>
                </a:solidFill>
                <a:latin typeface="+mn-lt"/>
              </a:rPr>
              <a:t>43%</a:t>
            </a:r>
          </a:p>
        </p:txBody>
      </p:sp>
      <p:sp>
        <p:nvSpPr>
          <p:cNvPr id="7" name="ZoneTexte 6"/>
          <p:cNvSpPr txBox="1"/>
          <p:nvPr/>
        </p:nvSpPr>
        <p:spPr>
          <a:xfrm>
            <a:off x="1246054" y="3244334"/>
            <a:ext cx="570990" cy="369332"/>
          </a:xfrm>
          <a:prstGeom prst="rect">
            <a:avLst/>
          </a:prstGeom>
          <a:noFill/>
        </p:spPr>
        <p:txBody>
          <a:bodyPr wrap="none" rtlCol="0">
            <a:spAutoFit/>
          </a:bodyPr>
          <a:lstStyle/>
          <a:p>
            <a:r>
              <a:rPr lang="fr-FR" dirty="0">
                <a:solidFill>
                  <a:schemeClr val="bg1"/>
                </a:solidFill>
                <a:latin typeface="+mn-lt"/>
              </a:rPr>
              <a:t>40%</a:t>
            </a:r>
          </a:p>
        </p:txBody>
      </p:sp>
      <p:sp>
        <p:nvSpPr>
          <p:cNvPr id="8" name="ZoneTexte 7"/>
          <p:cNvSpPr txBox="1"/>
          <p:nvPr/>
        </p:nvSpPr>
        <p:spPr>
          <a:xfrm>
            <a:off x="214635" y="1092200"/>
            <a:ext cx="4139467" cy="461665"/>
          </a:xfrm>
          <a:prstGeom prst="rect">
            <a:avLst/>
          </a:prstGeom>
          <a:solidFill>
            <a:schemeClr val="bg1"/>
          </a:solidFill>
        </p:spPr>
        <p:txBody>
          <a:bodyPr wrap="none" rtlCol="0">
            <a:spAutoFit/>
          </a:bodyPr>
          <a:lstStyle/>
          <a:p>
            <a:r>
              <a:rPr lang="fr-FR" sz="2400" b="1" dirty="0">
                <a:solidFill>
                  <a:srgbClr val="F05D5D"/>
                </a:solidFill>
                <a:latin typeface="+mn-lt"/>
                <a:ea typeface="+mn-ea"/>
              </a:rPr>
              <a:t>82% </a:t>
            </a:r>
            <a:r>
              <a:rPr lang="fr-FR" dirty="0">
                <a:solidFill>
                  <a:srgbClr val="002A6C"/>
                </a:solidFill>
                <a:latin typeface="+mn-lt"/>
                <a:ea typeface="+mn-ea"/>
              </a:rPr>
              <a:t>des visiteurs ont entre 18 et 34 ans</a:t>
            </a:r>
          </a:p>
        </p:txBody>
      </p:sp>
      <p:sp>
        <p:nvSpPr>
          <p:cNvPr id="10" name="ZoneTexte 9"/>
          <p:cNvSpPr txBox="1"/>
          <p:nvPr/>
        </p:nvSpPr>
        <p:spPr>
          <a:xfrm>
            <a:off x="2497540" y="1793867"/>
            <a:ext cx="1915909" cy="369332"/>
          </a:xfrm>
          <a:prstGeom prst="rect">
            <a:avLst/>
          </a:prstGeom>
          <a:solidFill>
            <a:schemeClr val="bg1"/>
          </a:solidFill>
        </p:spPr>
        <p:txBody>
          <a:bodyPr wrap="none" rtlCol="0">
            <a:spAutoFit/>
          </a:bodyPr>
          <a:lstStyle/>
          <a:p>
            <a:r>
              <a:rPr lang="fr-FR" dirty="0">
                <a:solidFill>
                  <a:schemeClr val="bg1"/>
                </a:solidFill>
                <a:latin typeface="+mn-lt"/>
              </a:rPr>
              <a:t>bbbbbbbbbbbbbbb</a:t>
            </a:r>
          </a:p>
        </p:txBody>
      </p:sp>
      <p:sp>
        <p:nvSpPr>
          <p:cNvPr id="11" name="ZoneTexte 10"/>
          <p:cNvSpPr txBox="1"/>
          <p:nvPr/>
        </p:nvSpPr>
        <p:spPr>
          <a:xfrm>
            <a:off x="4646438" y="1752982"/>
            <a:ext cx="4333789" cy="369332"/>
          </a:xfrm>
          <a:prstGeom prst="rect">
            <a:avLst/>
          </a:prstGeom>
          <a:solidFill>
            <a:schemeClr val="bg1"/>
          </a:solidFill>
        </p:spPr>
        <p:txBody>
          <a:bodyPr wrap="square" rtlCol="0">
            <a:spAutoFit/>
          </a:bodyPr>
          <a:lstStyle/>
          <a:p>
            <a:r>
              <a:rPr lang="fr-FR" dirty="0">
                <a:solidFill>
                  <a:schemeClr val="bg1"/>
                </a:solidFill>
                <a:latin typeface="+mn-lt"/>
              </a:rPr>
              <a:t>bbbbbbbbbbbbbbb</a:t>
            </a:r>
          </a:p>
        </p:txBody>
      </p:sp>
      <p:sp>
        <p:nvSpPr>
          <p:cNvPr id="12" name="ZoneTexte 11"/>
          <p:cNvSpPr txBox="1"/>
          <p:nvPr/>
        </p:nvSpPr>
        <p:spPr>
          <a:xfrm>
            <a:off x="5888640" y="2122314"/>
            <a:ext cx="1915909" cy="369332"/>
          </a:xfrm>
          <a:prstGeom prst="rect">
            <a:avLst/>
          </a:prstGeom>
          <a:solidFill>
            <a:schemeClr val="bg1"/>
          </a:solidFill>
        </p:spPr>
        <p:txBody>
          <a:bodyPr wrap="none" rtlCol="0">
            <a:spAutoFit/>
          </a:bodyPr>
          <a:lstStyle/>
          <a:p>
            <a:r>
              <a:rPr lang="fr-FR" dirty="0">
                <a:solidFill>
                  <a:schemeClr val="bg1"/>
                </a:solidFill>
                <a:latin typeface="+mn-lt"/>
              </a:rPr>
              <a:t>bbbbbbbbbbbbbbb</a:t>
            </a:r>
          </a:p>
        </p:txBody>
      </p:sp>
      <p:sp>
        <p:nvSpPr>
          <p:cNvPr id="18" name="ZoneTexte 17"/>
          <p:cNvSpPr txBox="1"/>
          <p:nvPr/>
        </p:nvSpPr>
        <p:spPr>
          <a:xfrm>
            <a:off x="5219922" y="1079817"/>
            <a:ext cx="3543149" cy="461665"/>
          </a:xfrm>
          <a:prstGeom prst="rect">
            <a:avLst/>
          </a:prstGeom>
          <a:noFill/>
        </p:spPr>
        <p:txBody>
          <a:bodyPr wrap="none" rtlCol="0">
            <a:spAutoFit/>
          </a:bodyPr>
          <a:lstStyle/>
          <a:p>
            <a:r>
              <a:rPr lang="fr-FR" dirty="0">
                <a:solidFill>
                  <a:srgbClr val="002A6C"/>
                </a:solidFill>
                <a:latin typeface="+mn-lt"/>
                <a:ea typeface="+mn-ea"/>
              </a:rPr>
              <a:t>Chaque visite dure plus de </a:t>
            </a:r>
            <a:r>
              <a:rPr lang="fr-FR" sz="2400" b="1" dirty="0">
                <a:solidFill>
                  <a:srgbClr val="F05D5D"/>
                </a:solidFill>
                <a:latin typeface="+mn-lt"/>
                <a:ea typeface="+mn-ea"/>
              </a:rPr>
              <a:t>6 min</a:t>
            </a:r>
            <a:endParaRPr lang="fr-FR" b="1" dirty="0">
              <a:solidFill>
                <a:srgbClr val="F05D5D"/>
              </a:solidFill>
              <a:latin typeface="+mn-lt"/>
              <a:ea typeface="+mn-ea"/>
            </a:endParaRPr>
          </a:p>
        </p:txBody>
      </p:sp>
      <p:graphicFrame>
        <p:nvGraphicFramePr>
          <p:cNvPr id="19" name="Graphique 18">
            <a:extLst>
              <a:ext uri="{FF2B5EF4-FFF2-40B4-BE49-F238E27FC236}">
                <a16:creationId xmlns:a16="http://schemas.microsoft.com/office/drawing/2014/main" id="{B110684D-8C6C-49B5-A3DF-19B1446C0FD8}"/>
              </a:ext>
            </a:extLst>
          </p:cNvPr>
          <p:cNvGraphicFramePr/>
          <p:nvPr>
            <p:extLst/>
          </p:nvPr>
        </p:nvGraphicFramePr>
        <p:xfrm>
          <a:off x="105060" y="1902068"/>
          <a:ext cx="5783579" cy="37168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Graphique 19">
            <a:extLst>
              <a:ext uri="{FF2B5EF4-FFF2-40B4-BE49-F238E27FC236}">
                <a16:creationId xmlns:a16="http://schemas.microsoft.com/office/drawing/2014/main" id="{FE988DA8-AC5A-40E0-AE92-6920544C19BC}"/>
              </a:ext>
            </a:extLst>
          </p:cNvPr>
          <p:cNvGraphicFramePr/>
          <p:nvPr>
            <p:extLst/>
          </p:nvPr>
        </p:nvGraphicFramePr>
        <p:xfrm>
          <a:off x="5141953" y="2037838"/>
          <a:ext cx="4627826" cy="31146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7366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p:txBody>
          <a:bodyPr/>
          <a:lstStyle/>
          <a:p>
            <a:r>
              <a:rPr lang="fr-FR" dirty="0"/>
              <a:t>PROFIL DE L’Utilisateur Careercenter.ma par région</a:t>
            </a:r>
          </a:p>
        </p:txBody>
      </p:sp>
      <p:graphicFrame>
        <p:nvGraphicFramePr>
          <p:cNvPr id="10" name="Espace réservé du contenu 7">
            <a:extLst>
              <a:ext uri="{FF2B5EF4-FFF2-40B4-BE49-F238E27FC236}">
                <a16:creationId xmlns:a16="http://schemas.microsoft.com/office/drawing/2014/main" id="{36EF3377-124C-4836-8E63-88161D3CD5EF}"/>
              </a:ext>
            </a:extLst>
          </p:cNvPr>
          <p:cNvGraphicFramePr>
            <a:graphicFrameLocks noGrp="1"/>
          </p:cNvGraphicFramePr>
          <p:nvPr>
            <p:extLst/>
          </p:nvPr>
        </p:nvGraphicFramePr>
        <p:xfrm>
          <a:off x="-936171" y="366486"/>
          <a:ext cx="11016342" cy="61250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6777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b="21136"/>
          <a:stretch/>
        </p:blipFill>
        <p:spPr>
          <a:xfrm>
            <a:off x="463826" y="4291861"/>
            <a:ext cx="2170022" cy="1711374"/>
          </a:xfrm>
          <a:prstGeom prst="rect">
            <a:avLst/>
          </a:prstGeom>
        </p:spPr>
      </p:pic>
      <p:pic>
        <p:nvPicPr>
          <p:cNvPr id="1030" name="Picture 6" descr="Accuei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89926" y="4787411"/>
            <a:ext cx="2140174" cy="95798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a:blip r:embed="rId4"/>
          <a:stretch>
            <a:fillRect/>
          </a:stretch>
        </p:blipFill>
        <p:spPr>
          <a:xfrm>
            <a:off x="6886179" y="4429193"/>
            <a:ext cx="1220748" cy="1212664"/>
          </a:xfrm>
          <a:prstGeom prst="rect">
            <a:avLst/>
          </a:prstGeom>
        </p:spPr>
      </p:pic>
      <p:sp>
        <p:nvSpPr>
          <p:cNvPr id="12" name="ZoneTexte 11"/>
          <p:cNvSpPr txBox="1"/>
          <p:nvPr/>
        </p:nvSpPr>
        <p:spPr>
          <a:xfrm>
            <a:off x="6501699" y="5353872"/>
            <a:ext cx="2156438" cy="461665"/>
          </a:xfrm>
          <a:prstGeom prst="rect">
            <a:avLst/>
          </a:prstGeom>
          <a:noFill/>
        </p:spPr>
        <p:txBody>
          <a:bodyPr wrap="square" rtlCol="0">
            <a:spAutoFit/>
          </a:bodyPr>
          <a:lstStyle/>
          <a:p>
            <a:pPr algn="ctr"/>
            <a:r>
              <a:rPr lang="fr-FR" sz="2400" dirty="0">
                <a:latin typeface="+mn-lt"/>
              </a:rPr>
              <a:t>ACCENTURE</a:t>
            </a:r>
          </a:p>
        </p:txBody>
      </p:sp>
      <p:pic>
        <p:nvPicPr>
          <p:cNvPr id="2" name="Picture 1"/>
          <p:cNvPicPr>
            <a:picLocks noChangeAspect="1"/>
          </p:cNvPicPr>
          <p:nvPr/>
        </p:nvPicPr>
        <p:blipFill rotWithShape="1">
          <a:blip r:embed="rId5"/>
          <a:srcRect b="51231"/>
          <a:stretch/>
        </p:blipFill>
        <p:spPr>
          <a:xfrm>
            <a:off x="3237503" y="313965"/>
            <a:ext cx="3264196" cy="1430653"/>
          </a:xfrm>
          <a:prstGeom prst="rect">
            <a:avLst/>
          </a:prstGeom>
        </p:spPr>
      </p:pic>
      <p:pic>
        <p:nvPicPr>
          <p:cNvPr id="4" name="Image 3">
            <a:extLst>
              <a:ext uri="{FF2B5EF4-FFF2-40B4-BE49-F238E27FC236}">
                <a16:creationId xmlns:a16="http://schemas.microsoft.com/office/drawing/2014/main" id="{FB024674-12DD-42B2-BDEB-A50F75EDAC15}"/>
              </a:ext>
            </a:extLst>
          </p:cNvPr>
          <p:cNvPicPr>
            <a:picLocks noChangeAspect="1"/>
          </p:cNvPicPr>
          <p:nvPr/>
        </p:nvPicPr>
        <p:blipFill>
          <a:blip r:embed="rId6"/>
          <a:stretch>
            <a:fillRect/>
          </a:stretch>
        </p:blipFill>
        <p:spPr>
          <a:xfrm>
            <a:off x="1929103" y="1099347"/>
            <a:ext cx="5184631" cy="3618009"/>
          </a:xfrm>
          <a:prstGeom prst="rect">
            <a:avLst/>
          </a:prstGeom>
        </p:spPr>
      </p:pic>
    </p:spTree>
    <p:extLst>
      <p:ext uri="{BB962C8B-B14F-4D97-AF65-F5344CB8AC3E}">
        <p14:creationId xmlns:p14="http://schemas.microsoft.com/office/powerpoint/2010/main" val="1373520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3974401" y="1637395"/>
            <a:ext cx="4402904" cy="2935658"/>
          </a:xfrm>
        </p:spPr>
      </p:pic>
      <p:pic>
        <p:nvPicPr>
          <p:cNvPr id="7" name="Picture 6"/>
          <p:cNvPicPr>
            <a:picLocks noChangeAspect="1"/>
          </p:cNvPicPr>
          <p:nvPr/>
        </p:nvPicPr>
        <p:blipFill>
          <a:blip r:embed="rId3"/>
          <a:stretch>
            <a:fillRect/>
          </a:stretch>
        </p:blipFill>
        <p:spPr>
          <a:xfrm>
            <a:off x="814394" y="190933"/>
            <a:ext cx="2039788" cy="2601375"/>
          </a:xfrm>
          <a:prstGeom prst="rect">
            <a:avLst/>
          </a:prstGeom>
        </p:spPr>
      </p:pic>
      <p:pic>
        <p:nvPicPr>
          <p:cNvPr id="8" name="Picture 7"/>
          <p:cNvPicPr>
            <a:picLocks noChangeAspect="1"/>
          </p:cNvPicPr>
          <p:nvPr/>
        </p:nvPicPr>
        <p:blipFill>
          <a:blip r:embed="rId4"/>
          <a:stretch>
            <a:fillRect/>
          </a:stretch>
        </p:blipFill>
        <p:spPr>
          <a:xfrm>
            <a:off x="568445" y="3429000"/>
            <a:ext cx="2531686" cy="2630068"/>
          </a:xfrm>
          <a:prstGeom prst="rect">
            <a:avLst/>
          </a:prstGeom>
        </p:spPr>
      </p:pic>
      <p:pic>
        <p:nvPicPr>
          <p:cNvPr id="6" name="Picture 1">
            <a:extLst>
              <a:ext uri="{FF2B5EF4-FFF2-40B4-BE49-F238E27FC236}">
                <a16:creationId xmlns:a16="http://schemas.microsoft.com/office/drawing/2014/main" id="{D074634F-48A0-455C-8E30-81734E10163D}"/>
              </a:ext>
            </a:extLst>
          </p:cNvPr>
          <p:cNvPicPr>
            <a:picLocks noChangeAspect="1"/>
          </p:cNvPicPr>
          <p:nvPr/>
        </p:nvPicPr>
        <p:blipFill rotWithShape="1">
          <a:blip r:embed="rId5">
            <a:extLst>
              <a:ext uri="{28A0092B-C50C-407E-A947-70E740481C1C}">
                <a14:useLocalDpi xmlns:a14="http://schemas.microsoft.com/office/drawing/2010/main" val="0"/>
              </a:ext>
            </a:extLst>
          </a:blip>
          <a:srcRect t="31598"/>
          <a:stretch/>
        </p:blipFill>
        <p:spPr>
          <a:xfrm>
            <a:off x="766695" y="798932"/>
            <a:ext cx="2291391" cy="2054087"/>
          </a:xfrm>
          <a:prstGeom prst="rect">
            <a:avLst/>
          </a:prstGeom>
        </p:spPr>
      </p:pic>
    </p:spTree>
    <p:extLst>
      <p:ext uri="{BB962C8B-B14F-4D97-AF65-F5344CB8AC3E}">
        <p14:creationId xmlns:p14="http://schemas.microsoft.com/office/powerpoint/2010/main" val="3570421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7578" y="540000"/>
            <a:ext cx="5108310" cy="2869482"/>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4095" y="3153600"/>
            <a:ext cx="4469236" cy="2510496"/>
          </a:xfrm>
          <a:prstGeom prst="rect">
            <a:avLst/>
          </a:prstGeom>
        </p:spPr>
      </p:pic>
      <p:pic>
        <p:nvPicPr>
          <p:cNvPr id="3" name="Image 2">
            <a:extLst>
              <a:ext uri="{FF2B5EF4-FFF2-40B4-BE49-F238E27FC236}">
                <a16:creationId xmlns:a16="http://schemas.microsoft.com/office/drawing/2014/main" id="{213383A5-5DD0-4D04-8D6D-D839A6227221}"/>
              </a:ext>
            </a:extLst>
          </p:cNvPr>
          <p:cNvPicPr>
            <a:picLocks noChangeAspect="1"/>
          </p:cNvPicPr>
          <p:nvPr/>
        </p:nvPicPr>
        <p:blipFill>
          <a:blip r:embed="rId4"/>
          <a:stretch>
            <a:fillRect/>
          </a:stretch>
        </p:blipFill>
        <p:spPr>
          <a:xfrm>
            <a:off x="1084095" y="450062"/>
            <a:ext cx="2248204" cy="2624600"/>
          </a:xfrm>
          <a:prstGeom prst="rect">
            <a:avLst/>
          </a:prstGeom>
        </p:spPr>
      </p:pic>
    </p:spTree>
    <p:extLst>
      <p:ext uri="{BB962C8B-B14F-4D97-AF65-F5344CB8AC3E}">
        <p14:creationId xmlns:p14="http://schemas.microsoft.com/office/powerpoint/2010/main" val="3562404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0"/>
          </p:nvPr>
        </p:nvSpPr>
        <p:spPr>
          <a:xfrm>
            <a:off x="368300" y="814813"/>
            <a:ext cx="8458200" cy="2553420"/>
          </a:xfrm>
        </p:spPr>
        <p:txBody>
          <a:bodyPr/>
          <a:lstStyle/>
          <a:p>
            <a:r>
              <a:rPr lang="fr-FR" sz="2800" b="1" dirty="0">
                <a:solidFill>
                  <a:srgbClr val="F05D5D"/>
                </a:solidFill>
              </a:rPr>
              <a:t>237</a:t>
            </a:r>
            <a:r>
              <a:rPr lang="fr-FR" dirty="0"/>
              <a:t> jours de formations délivrés au staff du Career Center depuis le début du programme</a:t>
            </a:r>
          </a:p>
          <a:p>
            <a:endParaRPr lang="fr-FR" dirty="0"/>
          </a:p>
          <a:p>
            <a:endParaRPr lang="fr-FR" sz="100" dirty="0"/>
          </a:p>
          <a:p>
            <a:r>
              <a:rPr lang="fr-FR" sz="2800" b="1" dirty="0">
                <a:solidFill>
                  <a:srgbClr val="F05D5D"/>
                </a:solidFill>
              </a:rPr>
              <a:t>28 </a:t>
            </a:r>
            <a:r>
              <a:rPr lang="fr-FR" dirty="0"/>
              <a:t>personnes parties en « Study Tour » aux Etats-Unis en 5 groupes</a:t>
            </a:r>
            <a:endParaRPr lang="fr-FR" sz="1000" dirty="0"/>
          </a:p>
          <a:p>
            <a:pPr marL="0" indent="0">
              <a:buNone/>
            </a:pPr>
            <a:endParaRPr lang="fr-FR" dirty="0"/>
          </a:p>
          <a:p>
            <a:endParaRPr lang="fr-FR" dirty="0">
              <a:solidFill>
                <a:srgbClr val="FF0000"/>
              </a:solidFill>
            </a:endParaRPr>
          </a:p>
        </p:txBody>
      </p:sp>
      <p:sp>
        <p:nvSpPr>
          <p:cNvPr id="3" name="Espace réservé du texte 2"/>
          <p:cNvSpPr>
            <a:spLocks noGrp="1"/>
          </p:cNvSpPr>
          <p:nvPr>
            <p:ph type="body" sz="quarter" idx="11"/>
          </p:nvPr>
        </p:nvSpPr>
        <p:spPr/>
        <p:txBody>
          <a:bodyPr/>
          <a:lstStyle/>
          <a:p>
            <a:r>
              <a:rPr lang="fr-FR" dirty="0"/>
              <a:t>Renforcement de capacité des équipes des Career Centers</a:t>
            </a:r>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7799" y="3193774"/>
            <a:ext cx="4040514" cy="2429427"/>
          </a:xfrm>
          <a:prstGeom prst="rect">
            <a:avLst/>
          </a:prstGeom>
        </p:spPr>
      </p:pic>
      <p:pic>
        <p:nvPicPr>
          <p:cNvPr id="6" name="Image 5"/>
          <p:cNvPicPr>
            <a:picLocks noChangeAspect="1"/>
          </p:cNvPicPr>
          <p:nvPr/>
        </p:nvPicPr>
        <p:blipFill rotWithShape="1">
          <a:blip r:embed="rId3">
            <a:extLst>
              <a:ext uri="{28A0092B-C50C-407E-A947-70E740481C1C}">
                <a14:useLocalDpi xmlns:a14="http://schemas.microsoft.com/office/drawing/2010/main"/>
              </a:ext>
            </a:extLst>
          </a:blip>
          <a:srcRect l="11401" t="15935"/>
          <a:stretch/>
        </p:blipFill>
        <p:spPr>
          <a:xfrm>
            <a:off x="4850971" y="3193774"/>
            <a:ext cx="3698651" cy="2429427"/>
          </a:xfrm>
          <a:prstGeom prst="rect">
            <a:avLst/>
          </a:prstGeom>
        </p:spPr>
      </p:pic>
    </p:spTree>
    <p:extLst>
      <p:ext uri="{BB962C8B-B14F-4D97-AF65-F5344CB8AC3E}">
        <p14:creationId xmlns:p14="http://schemas.microsoft.com/office/powerpoint/2010/main" val="2485566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0"/>
          </p:nvPr>
        </p:nvSpPr>
        <p:spPr>
          <a:xfrm>
            <a:off x="279400" y="1241840"/>
            <a:ext cx="9036878" cy="4673600"/>
          </a:xfrm>
        </p:spPr>
        <p:txBody>
          <a:bodyPr>
            <a:normAutofit/>
          </a:bodyPr>
          <a:lstStyle/>
          <a:p>
            <a:r>
              <a:rPr lang="fr-FR" sz="2800" b="1" dirty="0">
                <a:solidFill>
                  <a:srgbClr val="F05D5D"/>
                </a:solidFill>
              </a:rPr>
              <a:t>243</a:t>
            </a:r>
            <a:r>
              <a:rPr lang="fr-FR" b="1" dirty="0">
                <a:solidFill>
                  <a:srgbClr val="F05D5D"/>
                </a:solidFill>
              </a:rPr>
              <a:t> </a:t>
            </a:r>
            <a:r>
              <a:rPr lang="fr-FR" dirty="0"/>
              <a:t>Formateurs OFPPT (en cascade)</a:t>
            </a:r>
          </a:p>
          <a:p>
            <a:r>
              <a:rPr lang="fr-FR" sz="2800" b="1" dirty="0">
                <a:solidFill>
                  <a:srgbClr val="F05D5D"/>
                </a:solidFill>
              </a:rPr>
              <a:t>149</a:t>
            </a:r>
            <a:r>
              <a:rPr lang="fr-FR" b="1" dirty="0">
                <a:solidFill>
                  <a:srgbClr val="F05D5D"/>
                </a:solidFill>
              </a:rPr>
              <a:t> </a:t>
            </a:r>
            <a:r>
              <a:rPr lang="fr-FR" dirty="0"/>
              <a:t>Professeurs/doctorants des Universités de Casablanca, Marrakech et Tanger</a:t>
            </a:r>
          </a:p>
          <a:p>
            <a:r>
              <a:rPr lang="fr-FR" sz="2800" b="1" dirty="0">
                <a:solidFill>
                  <a:srgbClr val="F05D5D"/>
                </a:solidFill>
              </a:rPr>
              <a:t>20</a:t>
            </a:r>
            <a:r>
              <a:rPr lang="fr-FR" b="1" dirty="0">
                <a:solidFill>
                  <a:srgbClr val="F05D5D"/>
                </a:solidFill>
              </a:rPr>
              <a:t> </a:t>
            </a:r>
            <a:r>
              <a:rPr lang="fr-FR" dirty="0"/>
              <a:t>Formateurs de l’Institut de Formation aux Métiers de l’Industrie Automobile (Tanger)</a:t>
            </a:r>
          </a:p>
        </p:txBody>
      </p:sp>
      <p:sp>
        <p:nvSpPr>
          <p:cNvPr id="3" name="Espace réservé du texte 2"/>
          <p:cNvSpPr>
            <a:spLocks noGrp="1"/>
          </p:cNvSpPr>
          <p:nvPr>
            <p:ph type="body" sz="quarter" idx="11"/>
          </p:nvPr>
        </p:nvSpPr>
        <p:spPr/>
        <p:txBody>
          <a:bodyPr/>
          <a:lstStyle/>
          <a:p>
            <a:r>
              <a:rPr lang="fr-FR" dirty="0"/>
              <a:t>Intégration </a:t>
            </a:r>
            <a:r>
              <a:rPr lang="fr-FR" i="1" dirty="0"/>
              <a:t>soft skills </a:t>
            </a:r>
            <a:r>
              <a:rPr lang="fr-FR" dirty="0"/>
              <a:t>dans les curricula : </a:t>
            </a:r>
            <a:r>
              <a:rPr lang="fr-FR" sz="2800" b="1" cap="none" dirty="0">
                <a:solidFill>
                  <a:srgbClr val="F05D5D"/>
                </a:solidFill>
                <a:latin typeface="+mn-lt"/>
                <a:ea typeface="+mn-ea"/>
                <a:cs typeface="+mn-cs"/>
              </a:rPr>
              <a:t>412 </a:t>
            </a:r>
            <a:r>
              <a:rPr lang="fr-FR" dirty="0"/>
              <a:t>formateurs formés sur </a:t>
            </a:r>
            <a:r>
              <a:rPr lang="fr-FR" i="1" dirty="0" err="1"/>
              <a:t>najahi</a:t>
            </a:r>
            <a:r>
              <a:rPr lang="fr-FR" i="1" dirty="0"/>
              <a:t>-prêt pour l’emploi</a:t>
            </a:r>
          </a:p>
        </p:txBody>
      </p:sp>
      <p:pic>
        <p:nvPicPr>
          <p:cNvPr id="10"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5889" y="5230460"/>
            <a:ext cx="914704" cy="874836"/>
          </a:xfrm>
          <a:prstGeom prst="rect">
            <a:avLst/>
          </a:prstGeom>
        </p:spPr>
      </p:pic>
      <p:pic>
        <p:nvPicPr>
          <p:cNvPr id="12"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2747" y="5230459"/>
            <a:ext cx="668102" cy="805226"/>
          </a:xfrm>
          <a:prstGeom prst="rect">
            <a:avLst/>
          </a:prstGeom>
        </p:spPr>
      </p:pic>
      <p:pic>
        <p:nvPicPr>
          <p:cNvPr id="13"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5678" y="5278740"/>
            <a:ext cx="510224" cy="641744"/>
          </a:xfrm>
          <a:prstGeom prst="rect">
            <a:avLst/>
          </a:prstGeom>
        </p:spPr>
      </p:pic>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8308" y="2997852"/>
            <a:ext cx="3137477" cy="2091653"/>
          </a:xfrm>
          <a:prstGeom prst="rect">
            <a:avLst/>
          </a:prstGeom>
        </p:spPr>
      </p:pic>
      <p:pic>
        <p:nvPicPr>
          <p:cNvPr id="4" name="Imag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57084" y="2997852"/>
            <a:ext cx="3723603" cy="2091654"/>
          </a:xfrm>
          <a:prstGeom prst="rect">
            <a:avLst/>
          </a:prstGeom>
        </p:spPr>
      </p:pic>
      <p:pic>
        <p:nvPicPr>
          <p:cNvPr id="1026" name="Picture 2" descr="RÃ©sultat de recherche d'images pour &quot;logo uh2C&quot;">
            <a:extLst>
              <a:ext uri="{FF2B5EF4-FFF2-40B4-BE49-F238E27FC236}">
                <a16:creationId xmlns:a16="http://schemas.microsoft.com/office/drawing/2014/main" id="{46029CF1-D0E0-43DC-872D-4507040CFD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0731" y="5145672"/>
            <a:ext cx="890013" cy="89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24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5"/>
          <p:cNvSpPr txBox="1">
            <a:spLocks/>
          </p:cNvSpPr>
          <p:nvPr/>
        </p:nvSpPr>
        <p:spPr>
          <a:xfrm>
            <a:off x="517844" y="3311171"/>
            <a:ext cx="7340600" cy="649287"/>
          </a:xfrm>
          <a:prstGeom prst="rect">
            <a:avLst/>
          </a:prstGeom>
        </p:spPr>
        <p:txBody>
          <a:bodyPr>
            <a:normAutofit/>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fontAlgn="auto">
              <a:spcAft>
                <a:spcPts val="0"/>
              </a:spcAft>
              <a:defRPr/>
            </a:pPr>
            <a:r>
              <a:rPr lang="fr-FR" dirty="0"/>
              <a:t>III. QU’est-ce qu’un career center ?</a:t>
            </a:r>
          </a:p>
        </p:txBody>
      </p:sp>
    </p:spTree>
    <p:extLst>
      <p:ext uri="{BB962C8B-B14F-4D97-AF65-F5344CB8AC3E}">
        <p14:creationId xmlns:p14="http://schemas.microsoft.com/office/powerpoint/2010/main" val="4122243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extLst>
              <a:ext uri="{FF2B5EF4-FFF2-40B4-BE49-F238E27FC236}">
                <a16:creationId xmlns:a16="http://schemas.microsoft.com/office/drawing/2014/main" id="{2ABB2188-F7D3-44EA-A44A-1782D723D3DE}"/>
              </a:ext>
            </a:extLst>
          </p:cNvPr>
          <p:cNvPicPr>
            <a:picLocks noChangeAspect="1"/>
          </p:cNvPicPr>
          <p:nvPr/>
        </p:nvPicPr>
        <p:blipFill>
          <a:blip r:embed="rId3"/>
          <a:stretch>
            <a:fillRect/>
          </a:stretch>
        </p:blipFill>
        <p:spPr>
          <a:xfrm>
            <a:off x="466720" y="742121"/>
            <a:ext cx="8172459" cy="4594765"/>
          </a:xfrm>
          <a:prstGeom prst="rect">
            <a:avLst/>
          </a:prstGeom>
        </p:spPr>
      </p:pic>
    </p:spTree>
    <p:extLst>
      <p:ext uri="{BB962C8B-B14F-4D97-AF65-F5344CB8AC3E}">
        <p14:creationId xmlns:p14="http://schemas.microsoft.com/office/powerpoint/2010/main" val="2707182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2"/>
          <p:cNvSpPr>
            <a:spLocks noGrp="1"/>
          </p:cNvSpPr>
          <p:nvPr>
            <p:ph type="body" sz="quarter" idx="11"/>
          </p:nvPr>
        </p:nvSpPr>
        <p:spPr>
          <a:xfrm>
            <a:off x="279400" y="106538"/>
            <a:ext cx="8547100" cy="889000"/>
          </a:xfrm>
        </p:spPr>
        <p:txBody>
          <a:bodyPr>
            <a:normAutofit/>
          </a:bodyPr>
          <a:lstStyle/>
          <a:p>
            <a:r>
              <a:rPr lang="fr-FR" dirty="0"/>
              <a:t>QU’est-ce qu’un Career center ?</a:t>
            </a:r>
          </a:p>
          <a:p>
            <a:endParaRPr lang="fr-FR" dirty="0"/>
          </a:p>
        </p:txBody>
      </p:sp>
      <p:sp>
        <p:nvSpPr>
          <p:cNvPr id="8" name="ZoneTexte 7"/>
          <p:cNvSpPr txBox="1"/>
          <p:nvPr/>
        </p:nvSpPr>
        <p:spPr>
          <a:xfrm>
            <a:off x="279400" y="816079"/>
            <a:ext cx="8420663" cy="6334042"/>
          </a:xfrm>
          <a:prstGeom prst="rect">
            <a:avLst/>
          </a:prstGeom>
          <a:noFill/>
        </p:spPr>
        <p:txBody>
          <a:bodyPr wrap="square" rtlCol="0">
            <a:spAutoFit/>
          </a:bodyPr>
          <a:lstStyle/>
          <a:p>
            <a:pPr eaLnBrk="1" fontAlgn="auto" hangingPunct="1">
              <a:spcBef>
                <a:spcPct val="20000"/>
              </a:spcBef>
              <a:spcAft>
                <a:spcPts val="0"/>
              </a:spcAft>
              <a:buClr>
                <a:srgbClr val="C2113A"/>
              </a:buClr>
              <a:buSzPct val="100000"/>
            </a:pPr>
            <a:r>
              <a:rPr lang="fr-FR" sz="1600" b="1" cap="all" dirty="0">
                <a:solidFill>
                  <a:srgbClr val="EB4E3D"/>
                </a:solidFill>
                <a:latin typeface="+mn-lt"/>
                <a:ea typeface="+mn-ea"/>
              </a:rPr>
              <a:t>1 espace physique</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ea typeface="+mn-ea"/>
              </a:rPr>
              <a:t>Entre 150 et 200 m2 – 3 bureaux individuels – 1 salle de formation – 1 espace convivial</a:t>
            </a:r>
          </a:p>
          <a:p>
            <a:pPr marL="0" lvl="1" eaLnBrk="1" fontAlgn="auto" hangingPunct="1">
              <a:spcBef>
                <a:spcPts val="1200"/>
              </a:spcBef>
              <a:spcAft>
                <a:spcPts val="0"/>
              </a:spcAft>
              <a:buClr>
                <a:srgbClr val="C2113A"/>
              </a:buClr>
              <a:buSzPct val="100000"/>
            </a:pPr>
            <a:r>
              <a:rPr lang="fr-FR" sz="1600" b="1" cap="all" dirty="0">
                <a:solidFill>
                  <a:srgbClr val="EB4E3D"/>
                </a:solidFill>
                <a:latin typeface="+mn-lt"/>
                <a:ea typeface="+mn-ea"/>
              </a:rPr>
              <a:t>1 espace virtuel</a:t>
            </a:r>
          </a:p>
          <a:p>
            <a:pPr marL="0" lvl="1" eaLnBrk="1" fontAlgn="auto" hangingPunct="1">
              <a:spcBef>
                <a:spcPct val="20000"/>
              </a:spcBef>
              <a:spcAft>
                <a:spcPts val="0"/>
              </a:spcAft>
              <a:buClr>
                <a:srgbClr val="C2113A"/>
              </a:buClr>
              <a:buSzPct val="100000"/>
            </a:pPr>
            <a:r>
              <a:rPr lang="fr-FR" sz="1600" dirty="0">
                <a:solidFill>
                  <a:srgbClr val="002A6C"/>
                </a:solidFill>
                <a:latin typeface="+mn-lt"/>
                <a:ea typeface="+mn-ea"/>
              </a:rPr>
              <a:t>Careercenter.ma</a:t>
            </a:r>
          </a:p>
          <a:p>
            <a:pPr marL="0" lvl="1" eaLnBrk="1" fontAlgn="auto" hangingPunct="1">
              <a:spcBef>
                <a:spcPts val="1200"/>
              </a:spcBef>
              <a:spcAft>
                <a:spcPts val="0"/>
              </a:spcAft>
              <a:buClr>
                <a:srgbClr val="C2113A"/>
              </a:buClr>
              <a:buSzPct val="100000"/>
            </a:pPr>
            <a:r>
              <a:rPr lang="fr-FR" sz="1600" b="1" cap="all" dirty="0">
                <a:solidFill>
                  <a:srgbClr val="EB4E3D"/>
                </a:solidFill>
                <a:latin typeface="+mn-lt"/>
                <a:ea typeface="+mn-ea"/>
              </a:rPr>
              <a:t>1 équipe formée</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ea typeface="+mn-ea"/>
              </a:rPr>
              <a:t>1 Directeur/Manager, 2 Conseillers Carrière (au minimum)</a:t>
            </a:r>
          </a:p>
          <a:p>
            <a:pPr marL="0" lvl="1" eaLnBrk="1" fontAlgn="auto" hangingPunct="1">
              <a:spcBef>
                <a:spcPts val="1200"/>
              </a:spcBef>
              <a:spcAft>
                <a:spcPts val="0"/>
              </a:spcAft>
              <a:buClr>
                <a:srgbClr val="C2113A"/>
              </a:buClr>
              <a:buSzPct val="100000"/>
            </a:pPr>
            <a:r>
              <a:rPr lang="fr-FR" sz="1600" b="1" cap="all" dirty="0">
                <a:solidFill>
                  <a:srgbClr val="EB4E3D"/>
                </a:solidFill>
                <a:latin typeface="+mn-lt"/>
              </a:rPr>
              <a:t>des services</a:t>
            </a:r>
          </a:p>
          <a:p>
            <a:pPr marL="742950" lvl="2"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ea typeface="+mn-ea"/>
              </a:rPr>
              <a:t>Les 4 familles</a:t>
            </a:r>
          </a:p>
          <a:p>
            <a:pPr marL="0" lvl="1" eaLnBrk="1" fontAlgn="auto" hangingPunct="1">
              <a:spcBef>
                <a:spcPts val="1200"/>
              </a:spcBef>
              <a:spcAft>
                <a:spcPts val="0"/>
              </a:spcAft>
              <a:buClr>
                <a:srgbClr val="C2113A"/>
              </a:buClr>
              <a:buSzPct val="100000"/>
            </a:pPr>
            <a:r>
              <a:rPr lang="fr-FR" sz="1600" b="1" cap="all" dirty="0">
                <a:solidFill>
                  <a:srgbClr val="EB4E3D"/>
                </a:solidFill>
                <a:latin typeface="+mn-lt"/>
              </a:rPr>
              <a:t>1 MARQUE choisie par les jeunes</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rPr>
              <a:t>Logo – Charte graphique</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rPr>
              <a:t>Aménagement intérieur</a:t>
            </a:r>
          </a:p>
          <a:p>
            <a:pPr marL="0" lvl="1" eaLnBrk="1" fontAlgn="auto" hangingPunct="1">
              <a:spcBef>
                <a:spcPts val="1200"/>
              </a:spcBef>
              <a:spcAft>
                <a:spcPts val="0"/>
              </a:spcAft>
              <a:buClr>
                <a:srgbClr val="C2113A"/>
              </a:buClr>
              <a:buSzPct val="100000"/>
            </a:pPr>
            <a:r>
              <a:rPr lang="fr-FR" sz="1600" b="1" cap="all" dirty="0">
                <a:solidFill>
                  <a:srgbClr val="EB4E3D"/>
                </a:solidFill>
                <a:latin typeface="+mn-lt"/>
              </a:rPr>
              <a:t>Des acteurs mobilisés (approche systémique)</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rPr>
              <a:t>Les jeunes</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rPr>
              <a:t>Les entreprises</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rPr>
              <a:t>Le système éducatif et son corps professoral</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endParaRPr lang="fr-FR" sz="1100" dirty="0">
              <a:solidFill>
                <a:srgbClr val="002A6C"/>
              </a:solidFill>
              <a:latin typeface="+mn-lt"/>
            </a:endParaRPr>
          </a:p>
          <a:p>
            <a:pPr lvl="1" eaLnBrk="1" fontAlgn="auto" hangingPunct="1">
              <a:spcBef>
                <a:spcPct val="20000"/>
              </a:spcBef>
              <a:spcAft>
                <a:spcPts val="0"/>
              </a:spcAft>
              <a:buClr>
                <a:srgbClr val="C2113A"/>
              </a:buClr>
              <a:buSzPct val="100000"/>
            </a:pPr>
            <a:endParaRPr lang="fr-FR" sz="1600" dirty="0">
              <a:solidFill>
                <a:srgbClr val="002A6C"/>
              </a:solidFill>
              <a:latin typeface="+mn-lt"/>
            </a:endParaRPr>
          </a:p>
          <a:p>
            <a:pPr marL="0" lvl="1" eaLnBrk="1" fontAlgn="auto" hangingPunct="1">
              <a:spcBef>
                <a:spcPct val="20000"/>
              </a:spcBef>
              <a:spcAft>
                <a:spcPts val="0"/>
              </a:spcAft>
              <a:buClr>
                <a:srgbClr val="C2113A"/>
              </a:buClr>
              <a:buSzPct val="100000"/>
            </a:pPr>
            <a:endParaRPr lang="fr-FR" sz="1600" dirty="0">
              <a:solidFill>
                <a:srgbClr val="002A6C"/>
              </a:solidFill>
              <a:latin typeface="+mn-lt"/>
              <a:ea typeface="+mn-ea"/>
            </a:endParaRPr>
          </a:p>
          <a:p>
            <a:pPr lvl="1" eaLnBrk="1" fontAlgn="auto" hangingPunct="1">
              <a:spcBef>
                <a:spcPct val="20000"/>
              </a:spcBef>
              <a:spcAft>
                <a:spcPts val="0"/>
              </a:spcAft>
              <a:buClr>
                <a:srgbClr val="C2113A"/>
              </a:buClr>
              <a:buSzPct val="100000"/>
            </a:pPr>
            <a:endParaRPr lang="fr-FR" sz="1600" dirty="0">
              <a:solidFill>
                <a:srgbClr val="002A6C"/>
              </a:solidFill>
              <a:latin typeface="+mn-lt"/>
              <a:ea typeface="+mn-ea"/>
            </a:endParaRPr>
          </a:p>
          <a:p>
            <a:endParaRPr lang="fr-FR" sz="1600" dirty="0">
              <a:latin typeface="+mn-lt"/>
            </a:endParaRPr>
          </a:p>
        </p:txBody>
      </p:sp>
      <p:pic>
        <p:nvPicPr>
          <p:cNvPr id="4" name="Picture 1"/>
          <p:cNvPicPr>
            <a:picLocks noChangeAspect="1"/>
          </p:cNvPicPr>
          <p:nvPr/>
        </p:nvPicPr>
        <p:blipFill rotWithShape="1">
          <a:blip r:embed="rId2">
            <a:extLst>
              <a:ext uri="{28A0092B-C50C-407E-A947-70E740481C1C}">
                <a14:useLocalDpi xmlns:a14="http://schemas.microsoft.com/office/drawing/2010/main" val="0"/>
              </a:ext>
            </a:extLst>
          </a:blip>
          <a:srcRect t="40296"/>
          <a:stretch/>
        </p:blipFill>
        <p:spPr>
          <a:xfrm>
            <a:off x="5913664" y="2913791"/>
            <a:ext cx="2052737" cy="1498677"/>
          </a:xfrm>
          <a:prstGeom prst="rect">
            <a:avLst/>
          </a:prstGeom>
        </p:spPr>
      </p:pic>
    </p:spTree>
    <p:extLst>
      <p:ext uri="{BB962C8B-B14F-4D97-AF65-F5344CB8AC3E}">
        <p14:creationId xmlns:p14="http://schemas.microsoft.com/office/powerpoint/2010/main" val="11846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5"/>
          <p:cNvSpPr txBox="1">
            <a:spLocks/>
          </p:cNvSpPr>
          <p:nvPr/>
        </p:nvSpPr>
        <p:spPr>
          <a:xfrm>
            <a:off x="417443" y="3574413"/>
            <a:ext cx="8726557" cy="772300"/>
          </a:xfrm>
          <a:prstGeom prst="rect">
            <a:avLst/>
          </a:prstGeom>
        </p:spPr>
        <p:txBody>
          <a:bodyPr>
            <a:normAutofit/>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a:defRPr/>
            </a:pPr>
            <a:r>
              <a:rPr lang="fr-FR" dirty="0"/>
              <a:t>I. POURQUOI agir sur l’Employabilité des jeunes ? </a:t>
            </a:r>
          </a:p>
        </p:txBody>
      </p:sp>
    </p:spTree>
    <p:extLst>
      <p:ext uri="{BB962C8B-B14F-4D97-AF65-F5344CB8AC3E}">
        <p14:creationId xmlns:p14="http://schemas.microsoft.com/office/powerpoint/2010/main" val="2642795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C:\Users\claire\AppData\Local\Microsoft\Windows\Temporary Internet Files\Content.Outlook\A0DFO8DR\hang gliding V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310" y="527446"/>
            <a:ext cx="6858000" cy="488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re 15"/>
          <p:cNvSpPr txBox="1">
            <a:spLocks/>
          </p:cNvSpPr>
          <p:nvPr/>
        </p:nvSpPr>
        <p:spPr>
          <a:xfrm>
            <a:off x="546526" y="442653"/>
            <a:ext cx="5505450" cy="486965"/>
          </a:xfrm>
          <a:prstGeom prst="rect">
            <a:avLst/>
          </a:prstGeom>
        </p:spPr>
        <p:txBody>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a:defRPr/>
            </a:pPr>
            <a:r>
              <a:rPr lang="fr-FR" sz="2100" dirty="0">
                <a:solidFill>
                  <a:srgbClr val="833E90"/>
                </a:solidFill>
                <a:latin typeface="Gill Sans MT" panose="020B0502020104020203" pitchFamily="34" charset="0"/>
              </a:rPr>
              <a:t>Une APPROCHE SYSTEMIQUE</a:t>
            </a:r>
          </a:p>
        </p:txBody>
      </p:sp>
    </p:spTree>
    <p:extLst>
      <p:ext uri="{BB962C8B-B14F-4D97-AF65-F5344CB8AC3E}">
        <p14:creationId xmlns:p14="http://schemas.microsoft.com/office/powerpoint/2010/main" val="2623386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836873266"/>
              </p:ext>
            </p:extLst>
          </p:nvPr>
        </p:nvGraphicFramePr>
        <p:xfrm>
          <a:off x="1375609" y="1073426"/>
          <a:ext cx="6392782" cy="4339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Right Arrow 5"/>
          <p:cNvSpPr/>
          <p:nvPr/>
        </p:nvSpPr>
        <p:spPr>
          <a:xfrm rot="18192542">
            <a:off x="2661040" y="2891677"/>
            <a:ext cx="1677852" cy="533400"/>
          </a:xfrm>
          <a:prstGeom prst="leftRightArrow">
            <a:avLst/>
          </a:prstGeom>
          <a:solidFill>
            <a:srgbClr val="92D05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p:cNvSpPr/>
          <p:nvPr/>
        </p:nvSpPr>
        <p:spPr>
          <a:xfrm rot="14183368">
            <a:off x="4717744" y="2893356"/>
            <a:ext cx="1677852" cy="533400"/>
          </a:xfrm>
          <a:prstGeom prst="leftRightArrow">
            <a:avLst/>
          </a:prstGeom>
          <a:solidFill>
            <a:srgbClr val="92D05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p:cNvSpPr/>
          <p:nvPr/>
        </p:nvSpPr>
        <p:spPr>
          <a:xfrm>
            <a:off x="3726448" y="4575927"/>
            <a:ext cx="1677852" cy="533400"/>
          </a:xfrm>
          <a:prstGeom prst="leftRightArrow">
            <a:avLst/>
          </a:prstGeom>
          <a:solidFill>
            <a:srgbClr val="92D05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re 15"/>
          <p:cNvSpPr txBox="1">
            <a:spLocks/>
          </p:cNvSpPr>
          <p:nvPr/>
        </p:nvSpPr>
        <p:spPr>
          <a:xfrm>
            <a:off x="260350" y="309563"/>
            <a:ext cx="8218488" cy="649287"/>
          </a:xfrm>
          <a:prstGeom prst="rect">
            <a:avLst/>
          </a:prstGeom>
        </p:spPr>
        <p:txBody>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fontAlgn="auto">
              <a:spcAft>
                <a:spcPts val="0"/>
              </a:spcAft>
              <a:defRPr/>
            </a:pPr>
            <a:r>
              <a:rPr lang="fr-FR" sz="2000" dirty="0">
                <a:solidFill>
                  <a:srgbClr val="833E90"/>
                </a:solidFill>
                <a:latin typeface="Gill Sans MT" panose="020B0502020104020203" pitchFamily="34" charset="0"/>
              </a:rPr>
              <a:t>Un nouvel intermédiaire</a:t>
            </a:r>
          </a:p>
        </p:txBody>
      </p:sp>
    </p:spTree>
    <p:extLst>
      <p:ext uri="{BB962C8B-B14F-4D97-AF65-F5344CB8AC3E}">
        <p14:creationId xmlns:p14="http://schemas.microsoft.com/office/powerpoint/2010/main" val="3622133283"/>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00717445"/>
              </p:ext>
            </p:extLst>
          </p:nvPr>
        </p:nvGraphicFramePr>
        <p:xfrm>
          <a:off x="2622884" y="123380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174040" y="2009949"/>
            <a:ext cx="3058695" cy="3058695"/>
          </a:xfrm>
          <a:prstGeom prst="rect">
            <a:avLst/>
          </a:prstGeom>
        </p:spPr>
      </p:pic>
      <p:sp>
        <p:nvSpPr>
          <p:cNvPr id="6" name="Titre 15"/>
          <p:cNvSpPr txBox="1">
            <a:spLocks/>
          </p:cNvSpPr>
          <p:nvPr/>
        </p:nvSpPr>
        <p:spPr>
          <a:xfrm>
            <a:off x="260350" y="309563"/>
            <a:ext cx="8218488" cy="649287"/>
          </a:xfrm>
          <a:prstGeom prst="rect">
            <a:avLst/>
          </a:prstGeom>
        </p:spPr>
        <p:txBody>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fontAlgn="auto">
              <a:spcAft>
                <a:spcPts val="0"/>
              </a:spcAft>
              <a:defRPr/>
            </a:pPr>
            <a:r>
              <a:rPr lang="fr-FR" sz="2000" dirty="0">
                <a:solidFill>
                  <a:srgbClr val="833E90"/>
                </a:solidFill>
                <a:latin typeface="Gill Sans MT" panose="020B0502020104020203" pitchFamily="34" charset="0"/>
              </a:rPr>
              <a:t>Les acteurs principaux du Career Center </a:t>
            </a:r>
          </a:p>
        </p:txBody>
      </p:sp>
    </p:spTree>
    <p:extLst>
      <p:ext uri="{BB962C8B-B14F-4D97-AF65-F5344CB8AC3E}">
        <p14:creationId xmlns:p14="http://schemas.microsoft.com/office/powerpoint/2010/main" val="695025119"/>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p:cNvPicPr>
          <p:nvPr/>
        </p:nvPicPr>
        <p:blipFill>
          <a:blip r:embed="rId2"/>
          <a:stretch>
            <a:fillRect/>
          </a:stretch>
        </p:blipFill>
        <p:spPr>
          <a:xfrm>
            <a:off x="582889" y="1479241"/>
            <a:ext cx="2984663" cy="2984663"/>
          </a:xfrm>
          <a:prstGeom prst="rect">
            <a:avLst/>
          </a:prstGeom>
        </p:spPr>
      </p:pic>
      <p:graphicFrame>
        <p:nvGraphicFramePr>
          <p:cNvPr id="9" name="Diagram 4"/>
          <p:cNvGraphicFramePr/>
          <p:nvPr>
            <p:extLst>
              <p:ext uri="{D42A27DB-BD31-4B8C-83A1-F6EECF244321}">
                <p14:modId xmlns:p14="http://schemas.microsoft.com/office/powerpoint/2010/main" val="4018104869"/>
              </p:ext>
            </p:extLst>
          </p:nvPr>
        </p:nvGraphicFramePr>
        <p:xfrm>
          <a:off x="3005918" y="1114350"/>
          <a:ext cx="5948454" cy="3730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re 15"/>
          <p:cNvSpPr txBox="1">
            <a:spLocks/>
          </p:cNvSpPr>
          <p:nvPr/>
        </p:nvSpPr>
        <p:spPr>
          <a:xfrm>
            <a:off x="582889" y="387058"/>
            <a:ext cx="6163866" cy="486965"/>
          </a:xfrm>
          <a:prstGeom prst="rect">
            <a:avLst/>
          </a:prstGeom>
        </p:spPr>
        <p:txBody>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a:defRPr/>
            </a:pPr>
            <a:r>
              <a:rPr lang="fr-FR" sz="2000" dirty="0">
                <a:solidFill>
                  <a:srgbClr val="833E90"/>
                </a:solidFill>
                <a:latin typeface="Gill Sans MT" panose="020B0502020104020203" pitchFamily="34" charset="0"/>
              </a:rPr>
              <a:t>Les acteurs (stratégiques) du Career Center </a:t>
            </a:r>
          </a:p>
        </p:txBody>
      </p:sp>
    </p:spTree>
    <p:extLst>
      <p:ext uri="{BB962C8B-B14F-4D97-AF65-F5344CB8AC3E}">
        <p14:creationId xmlns:p14="http://schemas.microsoft.com/office/powerpoint/2010/main" val="377741179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p:txBody>
          <a:bodyPr/>
          <a:lstStyle/>
          <a:p>
            <a:r>
              <a:rPr lang="fr-FR" dirty="0"/>
              <a:t>Structure organisationnelle d’un CAREER CENTER</a:t>
            </a:r>
          </a:p>
        </p:txBody>
      </p:sp>
      <p:sp>
        <p:nvSpPr>
          <p:cNvPr id="4" name="Rectangle 3"/>
          <p:cNvSpPr/>
          <p:nvPr/>
        </p:nvSpPr>
        <p:spPr>
          <a:xfrm>
            <a:off x="2783785" y="1017932"/>
            <a:ext cx="3538330" cy="1179443"/>
          </a:xfrm>
          <a:prstGeom prst="rect">
            <a:avLst/>
          </a:prstGeom>
          <a:solidFill>
            <a:srgbClr val="833E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Directeur / Manager</a:t>
            </a:r>
          </a:p>
        </p:txBody>
      </p:sp>
      <p:sp>
        <p:nvSpPr>
          <p:cNvPr id="5" name="Rectangle 4"/>
          <p:cNvSpPr/>
          <p:nvPr/>
        </p:nvSpPr>
        <p:spPr>
          <a:xfrm>
            <a:off x="1518202" y="2620064"/>
            <a:ext cx="2531165" cy="1020417"/>
          </a:xfrm>
          <a:prstGeom prst="rect">
            <a:avLst/>
          </a:prstGeom>
          <a:solidFill>
            <a:srgbClr val="833E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Conseiller chargé de la communication</a:t>
            </a:r>
          </a:p>
        </p:txBody>
      </p:sp>
      <p:sp>
        <p:nvSpPr>
          <p:cNvPr id="6" name="Espace réservé du contenu 5"/>
          <p:cNvSpPr>
            <a:spLocks noGrp="1"/>
          </p:cNvSpPr>
          <p:nvPr>
            <p:ph sz="quarter" idx="10"/>
          </p:nvPr>
        </p:nvSpPr>
        <p:spPr>
          <a:xfrm>
            <a:off x="5259043" y="2587623"/>
            <a:ext cx="2572992" cy="985630"/>
          </a:xfrm>
          <a:prstGeom prst="rect">
            <a:avLst/>
          </a:prstGeom>
          <a:solidFill>
            <a:srgbClr val="833E90"/>
          </a:solidFill>
        </p:spPr>
        <p:style>
          <a:lnRef idx="1">
            <a:schemeClr val="accent1"/>
          </a:lnRef>
          <a:fillRef idx="3">
            <a:schemeClr val="accent1"/>
          </a:fillRef>
          <a:effectRef idx="2">
            <a:schemeClr val="accent1"/>
          </a:effectRef>
          <a:fontRef idx="minor">
            <a:schemeClr val="lt1"/>
          </a:fontRef>
        </p:style>
        <p:txBody>
          <a:bodyPr rtlCol="0" anchor="ctr">
            <a:normAutofit/>
          </a:bodyPr>
          <a:lstStyle/>
          <a:p>
            <a:pPr marL="0" indent="0" algn="ctr">
              <a:buNone/>
            </a:pPr>
            <a:r>
              <a:rPr lang="fr-FR" dirty="0">
                <a:solidFill>
                  <a:schemeClr val="bg1"/>
                </a:solidFill>
              </a:rPr>
              <a:t>Conseiller chargé de l’administration</a:t>
            </a:r>
          </a:p>
        </p:txBody>
      </p:sp>
      <p:sp>
        <p:nvSpPr>
          <p:cNvPr id="7" name="Rectangle 6"/>
          <p:cNvSpPr/>
          <p:nvPr/>
        </p:nvSpPr>
        <p:spPr>
          <a:xfrm>
            <a:off x="1789043" y="4711147"/>
            <a:ext cx="2074794" cy="778701"/>
          </a:xfrm>
          <a:prstGeom prst="rect">
            <a:avLst/>
          </a:prstGeom>
          <a:solidFill>
            <a:srgbClr val="FC750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Ambassadeurs </a:t>
            </a:r>
          </a:p>
        </p:txBody>
      </p:sp>
      <p:sp>
        <p:nvSpPr>
          <p:cNvPr id="8" name="Rectangle 7"/>
          <p:cNvSpPr/>
          <p:nvPr/>
        </p:nvSpPr>
        <p:spPr>
          <a:xfrm>
            <a:off x="5487228" y="4796184"/>
            <a:ext cx="2172529" cy="693665"/>
          </a:xfrm>
          <a:prstGeom prst="rect">
            <a:avLst/>
          </a:prstGeom>
          <a:solidFill>
            <a:srgbClr val="FC750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Etudiants</a:t>
            </a:r>
          </a:p>
          <a:p>
            <a:pPr algn="ctr"/>
            <a:r>
              <a:rPr lang="fr-FR" dirty="0">
                <a:solidFill>
                  <a:schemeClr val="bg1"/>
                </a:solidFill>
              </a:rPr>
              <a:t>Stagiaires</a:t>
            </a:r>
          </a:p>
        </p:txBody>
      </p:sp>
      <p:cxnSp>
        <p:nvCxnSpPr>
          <p:cNvPr id="10" name="Connecteur droit 9"/>
          <p:cNvCxnSpPr>
            <a:cxnSpLocks/>
            <a:stCxn id="5" idx="2"/>
          </p:cNvCxnSpPr>
          <p:nvPr/>
        </p:nvCxnSpPr>
        <p:spPr>
          <a:xfrm>
            <a:off x="2783785" y="3640481"/>
            <a:ext cx="0" cy="107066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Connecteur droit 11"/>
          <p:cNvCxnSpPr>
            <a:endCxn id="8" idx="0"/>
          </p:cNvCxnSpPr>
          <p:nvPr/>
        </p:nvCxnSpPr>
        <p:spPr>
          <a:xfrm>
            <a:off x="6573493" y="3573253"/>
            <a:ext cx="0" cy="122293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a:stCxn id="4" idx="2"/>
            <a:endCxn id="5" idx="0"/>
          </p:cNvCxnSpPr>
          <p:nvPr/>
        </p:nvCxnSpPr>
        <p:spPr>
          <a:xfrm flipH="1">
            <a:off x="2783785" y="2197375"/>
            <a:ext cx="1769165" cy="4226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a:off x="4446933" y="2216149"/>
            <a:ext cx="1543050" cy="35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Connecteur droit 18"/>
          <p:cNvCxnSpPr>
            <a:stCxn id="5" idx="2"/>
            <a:endCxn id="8" idx="0"/>
          </p:cNvCxnSpPr>
          <p:nvPr/>
        </p:nvCxnSpPr>
        <p:spPr>
          <a:xfrm>
            <a:off x="2783785" y="3640481"/>
            <a:ext cx="3789708" cy="115570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9491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7148C1A-CA8B-48B6-B6A3-379410649370}"/>
              </a:ext>
            </a:extLst>
          </p:cNvPr>
          <p:cNvSpPr>
            <a:spLocks noGrp="1"/>
          </p:cNvSpPr>
          <p:nvPr>
            <p:ph sz="quarter" idx="10"/>
          </p:nvPr>
        </p:nvSpPr>
        <p:spPr>
          <a:xfrm>
            <a:off x="0" y="1092200"/>
            <a:ext cx="3607352" cy="4974535"/>
          </a:xfrm>
        </p:spPr>
        <p:txBody>
          <a:bodyPr>
            <a:normAutofit lnSpcReduction="10000"/>
          </a:bodyPr>
          <a:lstStyle/>
          <a:p>
            <a:pPr lvl="1">
              <a:buFont typeface="Arial" panose="020B0604020202020204" pitchFamily="34" charset="0"/>
              <a:buChar char="•"/>
            </a:pPr>
            <a:r>
              <a:rPr lang="fr-FR" sz="2000" dirty="0"/>
              <a:t>Le Career Center Virtuel</a:t>
            </a:r>
          </a:p>
          <a:p>
            <a:pPr lvl="1">
              <a:buFont typeface="Arial" panose="020B0604020202020204" pitchFamily="34" charset="0"/>
              <a:buChar char="•"/>
            </a:pPr>
            <a:endParaRPr lang="fr-FR" sz="2000" dirty="0"/>
          </a:p>
          <a:p>
            <a:pPr lvl="1">
              <a:buFont typeface="Arial" panose="020B0604020202020204" pitchFamily="34" charset="0"/>
              <a:buChar char="•"/>
            </a:pPr>
            <a:r>
              <a:rPr lang="fr-FR" sz="2000" dirty="0"/>
              <a:t>Le Management Tool</a:t>
            </a:r>
          </a:p>
          <a:p>
            <a:pPr lvl="1">
              <a:buFont typeface="Arial" panose="020B0604020202020204" pitchFamily="34" charset="0"/>
              <a:buChar char="•"/>
            </a:pPr>
            <a:endParaRPr lang="fr-FR" sz="2000" dirty="0"/>
          </a:p>
          <a:p>
            <a:pPr lvl="1">
              <a:buFont typeface="Arial" panose="020B0604020202020204" pitchFamily="34" charset="0"/>
              <a:buChar char="•"/>
            </a:pPr>
            <a:r>
              <a:rPr lang="fr-FR" sz="2000" dirty="0"/>
              <a:t>Base de données Jeunes</a:t>
            </a:r>
          </a:p>
          <a:p>
            <a:pPr lvl="1">
              <a:buFont typeface="Arial" panose="020B0604020202020204" pitchFamily="34" charset="0"/>
              <a:buChar char="•"/>
            </a:pPr>
            <a:endParaRPr lang="fr-FR" sz="2000" dirty="0"/>
          </a:p>
          <a:p>
            <a:pPr lvl="1">
              <a:buFont typeface="Arial" panose="020B0604020202020204" pitchFamily="34" charset="0"/>
              <a:buChar char="•"/>
            </a:pPr>
            <a:r>
              <a:rPr lang="fr-FR" sz="2000" dirty="0"/>
              <a:t>Base de données des Partenaires </a:t>
            </a:r>
            <a:r>
              <a:rPr lang="fr-FR" sz="1600" dirty="0"/>
              <a:t>(Customer Relationship Management-CRM)</a:t>
            </a:r>
          </a:p>
          <a:p>
            <a:pPr lvl="1">
              <a:buFont typeface="Arial" panose="020B0604020202020204" pitchFamily="34" charset="0"/>
              <a:buChar char="•"/>
            </a:pPr>
            <a:endParaRPr lang="fr-FR" sz="1600" dirty="0"/>
          </a:p>
          <a:p>
            <a:pPr lvl="1">
              <a:buFont typeface="Arial" panose="020B0604020202020204" pitchFamily="34" charset="0"/>
              <a:buChar char="•"/>
            </a:pPr>
            <a:r>
              <a:rPr lang="fr-FR" sz="2000" dirty="0"/>
              <a:t>Le Kit Career Center – </a:t>
            </a:r>
            <a:r>
              <a:rPr lang="fr-FR" sz="1600" dirty="0"/>
              <a:t>mallette physique et en ligne : avec documents, modèles, contenus de formation, outils de communication, tutoriels, guides, etc.</a:t>
            </a:r>
          </a:p>
          <a:p>
            <a:endParaRPr lang="fr-MA" sz="2400" dirty="0"/>
          </a:p>
        </p:txBody>
      </p:sp>
      <p:sp>
        <p:nvSpPr>
          <p:cNvPr id="3" name="Espace réservé du texte 2">
            <a:extLst>
              <a:ext uri="{FF2B5EF4-FFF2-40B4-BE49-F238E27FC236}">
                <a16:creationId xmlns:a16="http://schemas.microsoft.com/office/drawing/2014/main" id="{A4B8A8BB-ACA4-467C-97BE-8BC1671E420C}"/>
              </a:ext>
            </a:extLst>
          </p:cNvPr>
          <p:cNvSpPr>
            <a:spLocks noGrp="1"/>
          </p:cNvSpPr>
          <p:nvPr>
            <p:ph type="body" sz="quarter" idx="11"/>
          </p:nvPr>
        </p:nvSpPr>
        <p:spPr/>
        <p:txBody>
          <a:bodyPr/>
          <a:lstStyle/>
          <a:p>
            <a:r>
              <a:rPr lang="fr-MA" dirty="0"/>
              <a:t>Les outils d’un Career Center </a:t>
            </a:r>
          </a:p>
        </p:txBody>
      </p:sp>
      <p:pic>
        <p:nvPicPr>
          <p:cNvPr id="4" name="Image 3">
            <a:hlinkClick r:id="rId2"/>
            <a:extLst>
              <a:ext uri="{FF2B5EF4-FFF2-40B4-BE49-F238E27FC236}">
                <a16:creationId xmlns:a16="http://schemas.microsoft.com/office/drawing/2014/main" id="{C308394D-9BEA-402A-93E0-360056357E96}"/>
              </a:ext>
            </a:extLst>
          </p:cNvPr>
          <p:cNvPicPr>
            <a:picLocks noChangeAspect="1"/>
          </p:cNvPicPr>
          <p:nvPr/>
        </p:nvPicPr>
        <p:blipFill rotWithShape="1">
          <a:blip r:embed="rId3"/>
          <a:srcRect l="13088" r="12416"/>
          <a:stretch/>
        </p:blipFill>
        <p:spPr>
          <a:xfrm>
            <a:off x="3616832" y="876300"/>
            <a:ext cx="5527168" cy="3866311"/>
          </a:xfrm>
          <a:prstGeom prst="rect">
            <a:avLst/>
          </a:prstGeom>
        </p:spPr>
      </p:pic>
    </p:spTree>
    <p:extLst>
      <p:ext uri="{BB962C8B-B14F-4D97-AF65-F5344CB8AC3E}">
        <p14:creationId xmlns:p14="http://schemas.microsoft.com/office/powerpoint/2010/main" val="2641105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5"/>
          <p:cNvSpPr txBox="1">
            <a:spLocks/>
          </p:cNvSpPr>
          <p:nvPr/>
        </p:nvSpPr>
        <p:spPr>
          <a:xfrm>
            <a:off x="517844" y="3311171"/>
            <a:ext cx="7340600" cy="649287"/>
          </a:xfrm>
          <a:prstGeom prst="rect">
            <a:avLst/>
          </a:prstGeom>
        </p:spPr>
        <p:txBody>
          <a:bodyPr>
            <a:normAutofit/>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fontAlgn="auto">
              <a:spcAft>
                <a:spcPts val="0"/>
              </a:spcAft>
              <a:defRPr/>
            </a:pPr>
            <a:r>
              <a:rPr lang="fr-FR" dirty="0"/>
              <a:t>IV. Les services d’un Career Center</a:t>
            </a:r>
          </a:p>
        </p:txBody>
      </p:sp>
    </p:spTree>
    <p:extLst>
      <p:ext uri="{BB962C8B-B14F-4D97-AF65-F5344CB8AC3E}">
        <p14:creationId xmlns:p14="http://schemas.microsoft.com/office/powerpoint/2010/main" val="4158014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2"/>
          <p:cNvSpPr>
            <a:spLocks noGrp="1"/>
          </p:cNvSpPr>
          <p:nvPr>
            <p:ph type="body" sz="quarter" idx="11"/>
          </p:nvPr>
        </p:nvSpPr>
        <p:spPr/>
        <p:txBody>
          <a:bodyPr>
            <a:normAutofit/>
          </a:bodyPr>
          <a:lstStyle/>
          <a:p>
            <a:r>
              <a:rPr lang="fr-FR" dirty="0"/>
              <a:t>Des services délivrés en présentiel</a:t>
            </a:r>
          </a:p>
          <a:p>
            <a:endParaRPr lang="fr-FR" dirty="0"/>
          </a:p>
        </p:txBody>
      </p:sp>
      <p:sp>
        <p:nvSpPr>
          <p:cNvPr id="8" name="ZoneTexte 7"/>
          <p:cNvSpPr txBox="1"/>
          <p:nvPr/>
        </p:nvSpPr>
        <p:spPr>
          <a:xfrm>
            <a:off x="279400" y="654069"/>
            <a:ext cx="8420663" cy="7232749"/>
          </a:xfrm>
          <a:prstGeom prst="rect">
            <a:avLst/>
          </a:prstGeom>
          <a:noFill/>
        </p:spPr>
        <p:txBody>
          <a:bodyPr wrap="square" rtlCol="0">
            <a:spAutoFit/>
          </a:bodyPr>
          <a:lstStyle/>
          <a:p>
            <a:pPr eaLnBrk="1" fontAlgn="auto" hangingPunct="1">
              <a:spcBef>
                <a:spcPct val="20000"/>
              </a:spcBef>
              <a:spcAft>
                <a:spcPts val="0"/>
              </a:spcAft>
              <a:buClr>
                <a:srgbClr val="C2113A"/>
              </a:buClr>
              <a:buSzPct val="100000"/>
            </a:pPr>
            <a:r>
              <a:rPr lang="fr-FR" sz="1600" b="1" cap="all" dirty="0">
                <a:solidFill>
                  <a:srgbClr val="EB4E3D"/>
                </a:solidFill>
                <a:latin typeface="+mn-lt"/>
                <a:ea typeface="+mn-ea"/>
              </a:rPr>
              <a:t>1. Se connaître</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ea typeface="+mn-ea"/>
              </a:rPr>
              <a:t>Bilans de compétences</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ea typeface="+mn-ea"/>
              </a:rPr>
              <a:t>Outils de diagnostic</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endParaRPr lang="fr-FR" sz="1600" dirty="0">
              <a:solidFill>
                <a:srgbClr val="002A6C"/>
              </a:solidFill>
              <a:latin typeface="+mn-lt"/>
              <a:ea typeface="+mn-ea"/>
            </a:endParaRPr>
          </a:p>
          <a:p>
            <a:pPr marL="0" lvl="1" eaLnBrk="1" fontAlgn="auto" hangingPunct="1">
              <a:spcBef>
                <a:spcPct val="20000"/>
              </a:spcBef>
              <a:spcAft>
                <a:spcPts val="0"/>
              </a:spcAft>
              <a:buClr>
                <a:srgbClr val="C2113A"/>
              </a:buClr>
              <a:buSzPct val="100000"/>
            </a:pPr>
            <a:r>
              <a:rPr lang="fr-FR" sz="1600" b="1" cap="all" dirty="0">
                <a:solidFill>
                  <a:srgbClr val="EB4E3D"/>
                </a:solidFill>
                <a:latin typeface="+mn-lt"/>
                <a:ea typeface="+mn-ea"/>
              </a:rPr>
              <a:t>2. Explorer</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ea typeface="+mn-ea"/>
              </a:rPr>
              <a:t>Bilans individuels d’orientation</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ea typeface="+mn-ea"/>
              </a:rPr>
              <a:t>Exploration des parcours de carrière</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ea typeface="+mn-ea"/>
              </a:rPr>
              <a:t>Information sur les secteurs porteurs</a:t>
            </a:r>
          </a:p>
          <a:p>
            <a:pPr marL="0" lvl="1" eaLnBrk="1" fontAlgn="auto" hangingPunct="1">
              <a:spcBef>
                <a:spcPct val="20000"/>
              </a:spcBef>
              <a:spcAft>
                <a:spcPts val="0"/>
              </a:spcAft>
              <a:buClr>
                <a:srgbClr val="C2113A"/>
              </a:buClr>
              <a:buSzPct val="100000"/>
            </a:pPr>
            <a:endParaRPr lang="fr-FR" sz="1600" dirty="0">
              <a:solidFill>
                <a:srgbClr val="002A6C"/>
              </a:solidFill>
              <a:latin typeface="+mn-lt"/>
              <a:ea typeface="+mn-ea"/>
            </a:endParaRPr>
          </a:p>
          <a:p>
            <a:pPr marL="0" lvl="1" eaLnBrk="1" fontAlgn="auto" hangingPunct="1">
              <a:spcBef>
                <a:spcPct val="20000"/>
              </a:spcBef>
              <a:spcAft>
                <a:spcPts val="0"/>
              </a:spcAft>
              <a:buClr>
                <a:srgbClr val="C2113A"/>
              </a:buClr>
              <a:buSzPct val="100000"/>
            </a:pPr>
            <a:r>
              <a:rPr lang="fr-FR" sz="1600" b="1" cap="all" dirty="0">
                <a:solidFill>
                  <a:srgbClr val="EB4E3D"/>
                </a:solidFill>
                <a:latin typeface="+mn-lt"/>
                <a:ea typeface="+mn-ea"/>
              </a:rPr>
              <a:t>3. Se préparer</a:t>
            </a:r>
          </a:p>
          <a:p>
            <a:pPr marL="800100" lvl="1" indent="-342900" eaLnBrk="1" fontAlgn="auto" hangingPunct="1">
              <a:spcBef>
                <a:spcPct val="20000"/>
              </a:spcBef>
              <a:spcAft>
                <a:spcPts val="0"/>
              </a:spcAft>
              <a:buClr>
                <a:srgbClr val="C2113A"/>
              </a:buClr>
              <a:buSzPct val="100000"/>
              <a:buFont typeface="Arial"/>
              <a:buChar char="•"/>
            </a:pPr>
            <a:r>
              <a:rPr lang="fr-FR" sz="1600" dirty="0">
                <a:solidFill>
                  <a:srgbClr val="002A6C"/>
                </a:solidFill>
                <a:latin typeface="+mn-lt"/>
                <a:ea typeface="+mn-ea"/>
              </a:rPr>
              <a:t>Modules « Najahi, Prêt pour l’Emploi » (3 à 5 jours)</a:t>
            </a:r>
          </a:p>
          <a:p>
            <a:pPr marL="800100" lvl="1" indent="-342900" eaLnBrk="1" fontAlgn="auto" hangingPunct="1">
              <a:spcBef>
                <a:spcPct val="20000"/>
              </a:spcBef>
              <a:spcAft>
                <a:spcPts val="0"/>
              </a:spcAft>
              <a:buClr>
                <a:srgbClr val="C2113A"/>
              </a:buClr>
              <a:buSzPct val="100000"/>
              <a:buFont typeface="Arial"/>
              <a:buChar char="•"/>
            </a:pPr>
            <a:r>
              <a:rPr lang="fr-FR" sz="1600" dirty="0">
                <a:solidFill>
                  <a:srgbClr val="002A6C"/>
                </a:solidFill>
                <a:latin typeface="+mn-lt"/>
                <a:ea typeface="+mn-ea"/>
              </a:rPr>
              <a:t>Ateliers (2h)</a:t>
            </a:r>
          </a:p>
          <a:p>
            <a:pPr marL="800100" lvl="1" indent="-342900" eaLnBrk="1" fontAlgn="auto" hangingPunct="1">
              <a:spcBef>
                <a:spcPct val="20000"/>
              </a:spcBef>
              <a:spcAft>
                <a:spcPts val="0"/>
              </a:spcAft>
              <a:buClr>
                <a:srgbClr val="C2113A"/>
              </a:buClr>
              <a:buSzPct val="100000"/>
              <a:buFont typeface="Arial"/>
              <a:buChar char="•"/>
            </a:pPr>
            <a:endParaRPr lang="fr-FR" sz="1600" dirty="0">
              <a:solidFill>
                <a:srgbClr val="002A6C"/>
              </a:solidFill>
              <a:latin typeface="+mn-lt"/>
              <a:ea typeface="+mn-ea"/>
            </a:endParaRPr>
          </a:p>
          <a:p>
            <a:pPr eaLnBrk="1" fontAlgn="auto" hangingPunct="1">
              <a:spcBef>
                <a:spcPct val="20000"/>
              </a:spcBef>
              <a:spcAft>
                <a:spcPts val="0"/>
              </a:spcAft>
              <a:buClr>
                <a:srgbClr val="C2113A"/>
              </a:buClr>
              <a:buSzPct val="100000"/>
            </a:pPr>
            <a:r>
              <a:rPr lang="fr-FR" sz="1600" b="1" cap="all" dirty="0">
                <a:solidFill>
                  <a:srgbClr val="EB4E3D"/>
                </a:solidFill>
                <a:latin typeface="+mn-lt"/>
                <a:ea typeface="+mn-ea"/>
              </a:rPr>
              <a:t>4. Se lancer / se connecter avec le monde du travail</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ea typeface="+mn-ea"/>
              </a:rPr>
              <a:t>Intervenants du secteur privé (</a:t>
            </a:r>
            <a:r>
              <a:rPr lang="fr-FR" sz="1600" dirty="0" err="1">
                <a:solidFill>
                  <a:srgbClr val="002A6C"/>
                </a:solidFill>
                <a:latin typeface="+mn-lt"/>
                <a:ea typeface="+mn-ea"/>
              </a:rPr>
              <a:t>guest</a:t>
            </a:r>
            <a:r>
              <a:rPr lang="fr-FR" sz="1600" dirty="0">
                <a:solidFill>
                  <a:srgbClr val="002A6C"/>
                </a:solidFill>
                <a:latin typeface="+mn-lt"/>
                <a:ea typeface="+mn-ea"/>
              </a:rPr>
              <a:t> speakers)</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ea typeface="+mn-ea"/>
              </a:rPr>
              <a:t>Visites d’entreprises</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err="1">
                <a:solidFill>
                  <a:srgbClr val="002A6C"/>
                </a:solidFill>
                <a:latin typeface="+mn-lt"/>
                <a:ea typeface="+mn-ea"/>
              </a:rPr>
              <a:t>Sourcing</a:t>
            </a:r>
            <a:r>
              <a:rPr lang="fr-FR" sz="1600" dirty="0">
                <a:solidFill>
                  <a:srgbClr val="002A6C"/>
                </a:solidFill>
                <a:latin typeface="+mn-lt"/>
                <a:ea typeface="+mn-ea"/>
              </a:rPr>
              <a:t> stages ou emplois</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1600" dirty="0">
                <a:solidFill>
                  <a:srgbClr val="002A6C"/>
                </a:solidFill>
                <a:latin typeface="+mn-lt"/>
                <a:ea typeface="+mn-ea"/>
              </a:rPr>
              <a:t>Immersions/challenges</a:t>
            </a:r>
          </a:p>
          <a:p>
            <a:pPr eaLnBrk="1" fontAlgn="auto" hangingPunct="1">
              <a:spcBef>
                <a:spcPct val="20000"/>
              </a:spcBef>
              <a:spcAft>
                <a:spcPts val="0"/>
              </a:spcAft>
              <a:buClr>
                <a:srgbClr val="C2113A"/>
              </a:buClr>
              <a:buSzPct val="100000"/>
            </a:pPr>
            <a:endParaRPr lang="fr-FR" sz="1600" cap="all" dirty="0">
              <a:solidFill>
                <a:srgbClr val="002A6C"/>
              </a:solidFill>
              <a:latin typeface="+mn-lt"/>
              <a:ea typeface="+mn-ea"/>
            </a:endParaRPr>
          </a:p>
          <a:p>
            <a:pPr marL="342900" indent="-342900" eaLnBrk="1" fontAlgn="auto" hangingPunct="1">
              <a:spcBef>
                <a:spcPct val="20000"/>
              </a:spcBef>
              <a:spcAft>
                <a:spcPts val="0"/>
              </a:spcAft>
              <a:buClr>
                <a:srgbClr val="C2113A"/>
              </a:buClr>
              <a:buSzPct val="100000"/>
              <a:buFont typeface="Arial"/>
              <a:buChar char="•"/>
            </a:pPr>
            <a:endParaRPr lang="fr-FR" sz="1600" cap="all" dirty="0">
              <a:solidFill>
                <a:srgbClr val="002A6C"/>
              </a:solidFill>
              <a:latin typeface="+mn-lt"/>
              <a:ea typeface="+mn-ea"/>
            </a:endParaRPr>
          </a:p>
          <a:p>
            <a:pPr marL="342900" indent="-342900" eaLnBrk="1" fontAlgn="auto" hangingPunct="1">
              <a:spcBef>
                <a:spcPct val="20000"/>
              </a:spcBef>
              <a:spcAft>
                <a:spcPts val="0"/>
              </a:spcAft>
              <a:buClr>
                <a:srgbClr val="C2113A"/>
              </a:buClr>
              <a:buSzPct val="100000"/>
              <a:buFont typeface="Arial"/>
              <a:buChar char="•"/>
            </a:pPr>
            <a:endParaRPr lang="fr-FR" sz="1600" dirty="0">
              <a:solidFill>
                <a:srgbClr val="002A6C"/>
              </a:solidFill>
              <a:latin typeface="+mn-lt"/>
              <a:ea typeface="+mn-ea"/>
            </a:endParaRPr>
          </a:p>
          <a:p>
            <a:endParaRPr lang="fr-FR" sz="1600" dirty="0">
              <a:latin typeface="+mj-lt"/>
            </a:endParaRPr>
          </a:p>
          <a:p>
            <a:endParaRPr lang="fr-FR" sz="1600" dirty="0">
              <a:latin typeface="+mj-lt"/>
            </a:endParaRPr>
          </a:p>
          <a:p>
            <a:endParaRPr lang="fr-FR" sz="1600" dirty="0">
              <a:latin typeface="+mj-lt"/>
            </a:endParaRPr>
          </a:p>
          <a:p>
            <a:endParaRPr lang="fr-FR" sz="1600" dirty="0">
              <a:latin typeface="+mj-lt"/>
            </a:endParaRPr>
          </a:p>
        </p:txBody>
      </p:sp>
      <p:sp>
        <p:nvSpPr>
          <p:cNvPr id="5" name="Accolade fermante 4"/>
          <p:cNvSpPr/>
          <p:nvPr/>
        </p:nvSpPr>
        <p:spPr>
          <a:xfrm>
            <a:off x="5516288" y="3550721"/>
            <a:ext cx="270456" cy="502276"/>
          </a:xfrm>
          <a:prstGeom prst="rightBrac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chemeClr val="tx1">
                  <a:lumMod val="65000"/>
                  <a:lumOff val="35000"/>
                </a:schemeClr>
              </a:solidFill>
            </a:endParaRPr>
          </a:p>
        </p:txBody>
      </p:sp>
      <p:sp>
        <p:nvSpPr>
          <p:cNvPr id="9" name="Rectangle 8"/>
          <p:cNvSpPr/>
          <p:nvPr/>
        </p:nvSpPr>
        <p:spPr>
          <a:xfrm>
            <a:off x="5879206" y="3356044"/>
            <a:ext cx="944288" cy="914399"/>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lumMod val="65000"/>
                    <a:lumOff val="35000"/>
                  </a:schemeClr>
                </a:solidFill>
              </a:rPr>
              <a:t>SOFT SKILLS + JOB SEARCH SKILLS</a:t>
            </a:r>
          </a:p>
        </p:txBody>
      </p:sp>
    </p:spTree>
    <p:extLst>
      <p:ext uri="{BB962C8B-B14F-4D97-AF65-F5344CB8AC3E}">
        <p14:creationId xmlns:p14="http://schemas.microsoft.com/office/powerpoint/2010/main" val="2429073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C5B1AA4-16ED-406A-A5B0-E440964662C7}"/>
              </a:ext>
            </a:extLst>
          </p:cNvPr>
          <p:cNvSpPr>
            <a:spLocks noGrp="1"/>
          </p:cNvSpPr>
          <p:nvPr>
            <p:ph sz="quarter" idx="10"/>
          </p:nvPr>
        </p:nvSpPr>
        <p:spPr/>
        <p:txBody>
          <a:bodyPr/>
          <a:lstStyle/>
          <a:p>
            <a:r>
              <a:rPr lang="fr-MA" dirty="0">
                <a:highlight>
                  <a:srgbClr val="FFFF00"/>
                </a:highlight>
              </a:rPr>
              <a:t>AFFICHE SERVICES</a:t>
            </a:r>
          </a:p>
        </p:txBody>
      </p:sp>
      <p:sp>
        <p:nvSpPr>
          <p:cNvPr id="4" name="Espace réservé du texte 3">
            <a:extLst>
              <a:ext uri="{FF2B5EF4-FFF2-40B4-BE49-F238E27FC236}">
                <a16:creationId xmlns:a16="http://schemas.microsoft.com/office/drawing/2014/main" id="{FB5FD275-95D6-45EA-B211-E3E4C5758287}"/>
              </a:ext>
            </a:extLst>
          </p:cNvPr>
          <p:cNvSpPr>
            <a:spLocks noGrp="1"/>
          </p:cNvSpPr>
          <p:nvPr>
            <p:ph type="body" sz="quarter" idx="11"/>
          </p:nvPr>
        </p:nvSpPr>
        <p:spPr/>
        <p:txBody>
          <a:bodyPr/>
          <a:lstStyle/>
          <a:p>
            <a:endParaRPr lang="fr-MA"/>
          </a:p>
        </p:txBody>
      </p:sp>
      <p:pic>
        <p:nvPicPr>
          <p:cNvPr id="3" name="Image 2">
            <a:extLst>
              <a:ext uri="{FF2B5EF4-FFF2-40B4-BE49-F238E27FC236}">
                <a16:creationId xmlns:a16="http://schemas.microsoft.com/office/drawing/2014/main" id="{5C6F8096-A3F3-4AFB-A531-CD95D653D169}"/>
              </a:ext>
            </a:extLst>
          </p:cNvPr>
          <p:cNvPicPr>
            <a:picLocks noChangeAspect="1"/>
          </p:cNvPicPr>
          <p:nvPr/>
        </p:nvPicPr>
        <p:blipFill rotWithShape="1">
          <a:blip r:embed="rId2"/>
          <a:srcRect l="10145" t="346" r="9855"/>
          <a:stretch/>
        </p:blipFill>
        <p:spPr>
          <a:xfrm>
            <a:off x="-33439" y="116012"/>
            <a:ext cx="9336465" cy="6538787"/>
          </a:xfrm>
          <a:prstGeom prst="rect">
            <a:avLst/>
          </a:prstGeom>
        </p:spPr>
      </p:pic>
    </p:spTree>
    <p:extLst>
      <p:ext uri="{BB962C8B-B14F-4D97-AF65-F5344CB8AC3E}">
        <p14:creationId xmlns:p14="http://schemas.microsoft.com/office/powerpoint/2010/main" val="250775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5"/>
          <p:cNvSpPr txBox="1">
            <a:spLocks/>
          </p:cNvSpPr>
          <p:nvPr/>
        </p:nvSpPr>
        <p:spPr>
          <a:xfrm>
            <a:off x="517843" y="3311171"/>
            <a:ext cx="7764765" cy="649287"/>
          </a:xfrm>
          <a:prstGeom prst="rect">
            <a:avLst/>
          </a:prstGeom>
        </p:spPr>
        <p:txBody>
          <a:bodyPr>
            <a:normAutofit fontScale="92500"/>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fontAlgn="auto">
              <a:spcAft>
                <a:spcPts val="0"/>
              </a:spcAft>
              <a:defRPr/>
            </a:pPr>
            <a:r>
              <a:rPr lang="fr-FR" dirty="0"/>
              <a:t>V. Le Career Center virtuel - www.careercenter.ma</a:t>
            </a:r>
          </a:p>
        </p:txBody>
      </p:sp>
    </p:spTree>
    <p:extLst>
      <p:ext uri="{BB962C8B-B14F-4D97-AF65-F5344CB8AC3E}">
        <p14:creationId xmlns:p14="http://schemas.microsoft.com/office/powerpoint/2010/main" val="3427036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11" descr="Student - ENSA - bd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479" y="1098907"/>
            <a:ext cx="5943600"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3"/>
          <p:cNvSpPr txBox="1">
            <a:spLocks noChangeArrowheads="1"/>
          </p:cNvSpPr>
          <p:nvPr/>
        </p:nvSpPr>
        <p:spPr bwMode="auto">
          <a:xfrm>
            <a:off x="3177064" y="153421"/>
            <a:ext cx="145256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4950" b="1" dirty="0">
                <a:solidFill>
                  <a:srgbClr val="002A6C"/>
                </a:solidFill>
                <a:latin typeface="Gill Sans MT" panose="020B0502020104020203" pitchFamily="34" charset="0"/>
              </a:rPr>
              <a:t>80%</a:t>
            </a:r>
          </a:p>
        </p:txBody>
      </p:sp>
      <p:sp>
        <p:nvSpPr>
          <p:cNvPr id="7" name="TextBox 4"/>
          <p:cNvSpPr txBox="1">
            <a:spLocks noChangeArrowheads="1"/>
          </p:cNvSpPr>
          <p:nvPr/>
        </p:nvSpPr>
        <p:spPr bwMode="auto">
          <a:xfrm>
            <a:off x="4492467" y="168612"/>
            <a:ext cx="18288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dirty="0">
                <a:solidFill>
                  <a:srgbClr val="002A6C"/>
                </a:solidFill>
                <a:latin typeface="Gill Sans MT" panose="020B0502020104020203" pitchFamily="34" charset="0"/>
              </a:rPr>
              <a:t>des </a:t>
            </a:r>
            <a:r>
              <a:rPr lang="en-US" altLang="en-US" dirty="0" err="1">
                <a:solidFill>
                  <a:srgbClr val="002A6C"/>
                </a:solidFill>
                <a:latin typeface="Gill Sans MT" panose="020B0502020104020203" pitchFamily="34" charset="0"/>
              </a:rPr>
              <a:t>chômeurs</a:t>
            </a:r>
            <a:r>
              <a:rPr lang="en-US" altLang="en-US" dirty="0">
                <a:solidFill>
                  <a:srgbClr val="002A6C"/>
                </a:solidFill>
                <a:latin typeface="Gill Sans MT" panose="020B0502020104020203" pitchFamily="34" charset="0"/>
              </a:rPr>
              <a:t> </a:t>
            </a:r>
            <a:r>
              <a:rPr lang="en-US" altLang="en-US" dirty="0" err="1">
                <a:solidFill>
                  <a:srgbClr val="002A6C"/>
                </a:solidFill>
                <a:latin typeface="Gill Sans MT" panose="020B0502020104020203" pitchFamily="34" charset="0"/>
              </a:rPr>
              <a:t>sont</a:t>
            </a:r>
            <a:r>
              <a:rPr lang="en-US" altLang="en-US" dirty="0">
                <a:solidFill>
                  <a:srgbClr val="002A6C"/>
                </a:solidFill>
                <a:latin typeface="Gill Sans MT" panose="020B0502020104020203" pitchFamily="34" charset="0"/>
              </a:rPr>
              <a:t> des </a:t>
            </a:r>
            <a:r>
              <a:rPr lang="en-US" altLang="en-US" dirty="0" err="1">
                <a:solidFill>
                  <a:srgbClr val="002A6C"/>
                </a:solidFill>
                <a:latin typeface="Gill Sans MT" panose="020B0502020104020203" pitchFamily="34" charset="0"/>
              </a:rPr>
              <a:t>jeunes</a:t>
            </a:r>
            <a:r>
              <a:rPr lang="en-US" altLang="en-US" dirty="0">
                <a:solidFill>
                  <a:srgbClr val="002A6C"/>
                </a:solidFill>
                <a:latin typeface="Gill Sans MT" panose="020B0502020104020203" pitchFamily="34" charset="0"/>
              </a:rPr>
              <a:t> </a:t>
            </a:r>
          </a:p>
        </p:txBody>
      </p:sp>
    </p:spTree>
    <p:extLst>
      <p:ext uri="{BB962C8B-B14F-4D97-AF65-F5344CB8AC3E}">
        <p14:creationId xmlns:p14="http://schemas.microsoft.com/office/powerpoint/2010/main" val="2921278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679FA12-0AAB-489B-8B95-138C6202A222}"/>
              </a:ext>
            </a:extLst>
          </p:cNvPr>
          <p:cNvSpPr>
            <a:spLocks noGrp="1"/>
          </p:cNvSpPr>
          <p:nvPr>
            <p:ph type="body" sz="quarter" idx="11"/>
          </p:nvPr>
        </p:nvSpPr>
        <p:spPr/>
        <p:txBody>
          <a:bodyPr/>
          <a:lstStyle/>
          <a:p>
            <a:r>
              <a:rPr lang="fr-MA" dirty="0"/>
              <a:t>Le Career Center virtuel :  </a:t>
            </a:r>
            <a:r>
              <a:rPr lang="fr-MA" dirty="0">
                <a:hlinkClick r:id="rId2"/>
              </a:rPr>
              <a:t>www.careercenter.ma</a:t>
            </a:r>
            <a:r>
              <a:rPr lang="fr-MA" dirty="0"/>
              <a:t> </a:t>
            </a:r>
          </a:p>
        </p:txBody>
      </p:sp>
      <p:pic>
        <p:nvPicPr>
          <p:cNvPr id="2" name="Image 1"/>
          <p:cNvPicPr>
            <a:picLocks noChangeAspect="1"/>
          </p:cNvPicPr>
          <p:nvPr/>
        </p:nvPicPr>
        <p:blipFill>
          <a:blip r:embed="rId3"/>
          <a:stretch>
            <a:fillRect/>
          </a:stretch>
        </p:blipFill>
        <p:spPr>
          <a:xfrm>
            <a:off x="0" y="1092200"/>
            <a:ext cx="9144000" cy="3886823"/>
          </a:xfrm>
          <a:prstGeom prst="rect">
            <a:avLst/>
          </a:prstGeom>
        </p:spPr>
      </p:pic>
    </p:spTree>
    <p:extLst>
      <p:ext uri="{BB962C8B-B14F-4D97-AF65-F5344CB8AC3E}">
        <p14:creationId xmlns:p14="http://schemas.microsoft.com/office/powerpoint/2010/main" val="4008792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E6C478E-9B52-44BA-9AC7-4A8442877DD8}"/>
              </a:ext>
            </a:extLst>
          </p:cNvPr>
          <p:cNvSpPr>
            <a:spLocks noGrp="1"/>
          </p:cNvSpPr>
          <p:nvPr>
            <p:ph type="body" sz="quarter" idx="11"/>
          </p:nvPr>
        </p:nvSpPr>
        <p:spPr/>
        <p:txBody>
          <a:bodyPr/>
          <a:lstStyle/>
          <a:p>
            <a:r>
              <a:rPr lang="fr-MA" dirty="0"/>
              <a:t>EXEMPLE DE LA BASE DE DONNEES DES ETABLISSEMENTS</a:t>
            </a:r>
          </a:p>
        </p:txBody>
      </p:sp>
      <p:pic>
        <p:nvPicPr>
          <p:cNvPr id="4" name="Image 3"/>
          <p:cNvPicPr>
            <a:picLocks noChangeAspect="1"/>
          </p:cNvPicPr>
          <p:nvPr/>
        </p:nvPicPr>
        <p:blipFill>
          <a:blip r:embed="rId2"/>
          <a:stretch>
            <a:fillRect/>
          </a:stretch>
        </p:blipFill>
        <p:spPr>
          <a:xfrm>
            <a:off x="0" y="875763"/>
            <a:ext cx="9144000" cy="4621682"/>
          </a:xfrm>
          <a:prstGeom prst="rect">
            <a:avLst/>
          </a:prstGeom>
        </p:spPr>
      </p:pic>
    </p:spTree>
    <p:extLst>
      <p:ext uri="{BB962C8B-B14F-4D97-AF65-F5344CB8AC3E}">
        <p14:creationId xmlns:p14="http://schemas.microsoft.com/office/powerpoint/2010/main" val="2526259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2">
            <a:extLst>
              <a:ext uri="{FF2B5EF4-FFF2-40B4-BE49-F238E27FC236}">
                <a16:creationId xmlns:a16="http://schemas.microsoft.com/office/drawing/2014/main" id="{3E6C478E-9B52-44BA-9AC7-4A8442877DD8}"/>
              </a:ext>
            </a:extLst>
          </p:cNvPr>
          <p:cNvSpPr>
            <a:spLocks noGrp="1"/>
          </p:cNvSpPr>
          <p:nvPr>
            <p:ph type="body" sz="quarter" idx="11"/>
          </p:nvPr>
        </p:nvSpPr>
        <p:spPr>
          <a:xfrm>
            <a:off x="279400" y="203200"/>
            <a:ext cx="8547100" cy="889000"/>
          </a:xfrm>
        </p:spPr>
        <p:txBody>
          <a:bodyPr/>
          <a:lstStyle/>
          <a:p>
            <a:r>
              <a:rPr lang="fr-MA" dirty="0"/>
              <a:t>EXEMPLE DE LA BASE DE DONNEES DES ETABLISSEMENTS</a:t>
            </a:r>
          </a:p>
        </p:txBody>
      </p:sp>
      <p:pic>
        <p:nvPicPr>
          <p:cNvPr id="6" name="Image 5"/>
          <p:cNvPicPr>
            <a:picLocks noChangeAspect="1"/>
          </p:cNvPicPr>
          <p:nvPr/>
        </p:nvPicPr>
        <p:blipFill>
          <a:blip r:embed="rId2"/>
          <a:stretch>
            <a:fillRect/>
          </a:stretch>
        </p:blipFill>
        <p:spPr>
          <a:xfrm>
            <a:off x="0" y="978795"/>
            <a:ext cx="9144000" cy="4655760"/>
          </a:xfrm>
          <a:prstGeom prst="rect">
            <a:avLst/>
          </a:prstGeom>
        </p:spPr>
      </p:pic>
    </p:spTree>
    <p:extLst>
      <p:ext uri="{BB962C8B-B14F-4D97-AF65-F5344CB8AC3E}">
        <p14:creationId xmlns:p14="http://schemas.microsoft.com/office/powerpoint/2010/main" val="2887364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2">
            <a:extLst>
              <a:ext uri="{FF2B5EF4-FFF2-40B4-BE49-F238E27FC236}">
                <a16:creationId xmlns:a16="http://schemas.microsoft.com/office/drawing/2014/main" id="{3E6C478E-9B52-44BA-9AC7-4A8442877DD8}"/>
              </a:ext>
            </a:extLst>
          </p:cNvPr>
          <p:cNvSpPr>
            <a:spLocks noGrp="1"/>
          </p:cNvSpPr>
          <p:nvPr>
            <p:ph type="body" sz="quarter" idx="11"/>
          </p:nvPr>
        </p:nvSpPr>
        <p:spPr>
          <a:xfrm>
            <a:off x="279400" y="203200"/>
            <a:ext cx="8547100" cy="889000"/>
          </a:xfrm>
        </p:spPr>
        <p:txBody>
          <a:bodyPr/>
          <a:lstStyle/>
          <a:p>
            <a:r>
              <a:rPr lang="fr-MA" dirty="0"/>
              <a:t>EXEMPLE DE LA BASE DE DONNEES DES ETABLISSEMENTS</a:t>
            </a:r>
          </a:p>
        </p:txBody>
      </p:sp>
      <p:pic>
        <p:nvPicPr>
          <p:cNvPr id="2" name="Image 1"/>
          <p:cNvPicPr>
            <a:picLocks noChangeAspect="1"/>
          </p:cNvPicPr>
          <p:nvPr/>
        </p:nvPicPr>
        <p:blipFill>
          <a:blip r:embed="rId2"/>
          <a:stretch>
            <a:fillRect/>
          </a:stretch>
        </p:blipFill>
        <p:spPr>
          <a:xfrm>
            <a:off x="0" y="1092201"/>
            <a:ext cx="9144000" cy="4493146"/>
          </a:xfrm>
          <a:prstGeom prst="rect">
            <a:avLst/>
          </a:prstGeom>
        </p:spPr>
      </p:pic>
    </p:spTree>
    <p:extLst>
      <p:ext uri="{BB962C8B-B14F-4D97-AF65-F5344CB8AC3E}">
        <p14:creationId xmlns:p14="http://schemas.microsoft.com/office/powerpoint/2010/main" val="4061874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2">
            <a:extLst>
              <a:ext uri="{FF2B5EF4-FFF2-40B4-BE49-F238E27FC236}">
                <a16:creationId xmlns:a16="http://schemas.microsoft.com/office/drawing/2014/main" id="{3E6C478E-9B52-44BA-9AC7-4A8442877DD8}"/>
              </a:ext>
            </a:extLst>
          </p:cNvPr>
          <p:cNvSpPr>
            <a:spLocks noGrp="1"/>
          </p:cNvSpPr>
          <p:nvPr>
            <p:ph type="body" sz="quarter" idx="11"/>
          </p:nvPr>
        </p:nvSpPr>
        <p:spPr>
          <a:xfrm>
            <a:off x="279400" y="203200"/>
            <a:ext cx="8547100" cy="889000"/>
          </a:xfrm>
        </p:spPr>
        <p:txBody>
          <a:bodyPr/>
          <a:lstStyle/>
          <a:p>
            <a:r>
              <a:rPr lang="fr-MA" dirty="0"/>
              <a:t>EXEMPLE DE LA BASE DE DONNEES DES ETABLISSEMENTS</a:t>
            </a:r>
          </a:p>
        </p:txBody>
      </p:sp>
      <p:pic>
        <p:nvPicPr>
          <p:cNvPr id="3" name="Image 2"/>
          <p:cNvPicPr>
            <a:picLocks noChangeAspect="1"/>
          </p:cNvPicPr>
          <p:nvPr/>
        </p:nvPicPr>
        <p:blipFill>
          <a:blip r:embed="rId2"/>
          <a:stretch>
            <a:fillRect/>
          </a:stretch>
        </p:blipFill>
        <p:spPr>
          <a:xfrm>
            <a:off x="0" y="798490"/>
            <a:ext cx="9144000" cy="4868600"/>
          </a:xfrm>
          <a:prstGeom prst="rect">
            <a:avLst/>
          </a:prstGeom>
        </p:spPr>
      </p:pic>
    </p:spTree>
    <p:extLst>
      <p:ext uri="{BB962C8B-B14F-4D97-AF65-F5344CB8AC3E}">
        <p14:creationId xmlns:p14="http://schemas.microsoft.com/office/powerpoint/2010/main" val="427623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2">
            <a:extLst>
              <a:ext uri="{FF2B5EF4-FFF2-40B4-BE49-F238E27FC236}">
                <a16:creationId xmlns:a16="http://schemas.microsoft.com/office/drawing/2014/main" id="{3E6C478E-9B52-44BA-9AC7-4A8442877DD8}"/>
              </a:ext>
            </a:extLst>
          </p:cNvPr>
          <p:cNvSpPr>
            <a:spLocks noGrp="1"/>
          </p:cNvSpPr>
          <p:nvPr>
            <p:ph type="body" sz="quarter" idx="11"/>
          </p:nvPr>
        </p:nvSpPr>
        <p:spPr>
          <a:xfrm>
            <a:off x="279400" y="203200"/>
            <a:ext cx="8547100" cy="889000"/>
          </a:xfrm>
        </p:spPr>
        <p:txBody>
          <a:bodyPr/>
          <a:lstStyle/>
          <a:p>
            <a:r>
              <a:rPr lang="fr-MA" dirty="0"/>
              <a:t>EXEMPLE DE LA BASE DE DONNEES DES ETABLISSEMENTS</a:t>
            </a:r>
          </a:p>
        </p:txBody>
      </p:sp>
      <p:pic>
        <p:nvPicPr>
          <p:cNvPr id="2" name="Image 1"/>
          <p:cNvPicPr>
            <a:picLocks noChangeAspect="1"/>
          </p:cNvPicPr>
          <p:nvPr/>
        </p:nvPicPr>
        <p:blipFill>
          <a:blip r:embed="rId2"/>
          <a:stretch>
            <a:fillRect/>
          </a:stretch>
        </p:blipFill>
        <p:spPr>
          <a:xfrm>
            <a:off x="-19050" y="888643"/>
            <a:ext cx="9144000" cy="4797160"/>
          </a:xfrm>
          <a:prstGeom prst="rect">
            <a:avLst/>
          </a:prstGeom>
        </p:spPr>
      </p:pic>
    </p:spTree>
    <p:extLst>
      <p:ext uri="{BB962C8B-B14F-4D97-AF65-F5344CB8AC3E}">
        <p14:creationId xmlns:p14="http://schemas.microsoft.com/office/powerpoint/2010/main" val="1944274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2">
            <a:extLst>
              <a:ext uri="{FF2B5EF4-FFF2-40B4-BE49-F238E27FC236}">
                <a16:creationId xmlns:a16="http://schemas.microsoft.com/office/drawing/2014/main" id="{3E6C478E-9B52-44BA-9AC7-4A8442877DD8}"/>
              </a:ext>
            </a:extLst>
          </p:cNvPr>
          <p:cNvSpPr>
            <a:spLocks noGrp="1"/>
          </p:cNvSpPr>
          <p:nvPr>
            <p:ph type="body" sz="quarter" idx="11"/>
          </p:nvPr>
        </p:nvSpPr>
        <p:spPr>
          <a:xfrm>
            <a:off x="279400" y="203200"/>
            <a:ext cx="8547100" cy="889000"/>
          </a:xfrm>
        </p:spPr>
        <p:txBody>
          <a:bodyPr/>
          <a:lstStyle/>
          <a:p>
            <a:r>
              <a:rPr lang="fr-MA" dirty="0"/>
              <a:t>EXEMPLE DE LA BASE DE DONNEES DES ETABLISSEMENTS</a:t>
            </a:r>
          </a:p>
        </p:txBody>
      </p:sp>
      <p:pic>
        <p:nvPicPr>
          <p:cNvPr id="3" name="Image 2"/>
          <p:cNvPicPr>
            <a:picLocks noChangeAspect="1"/>
          </p:cNvPicPr>
          <p:nvPr/>
        </p:nvPicPr>
        <p:blipFill>
          <a:blip r:embed="rId2"/>
          <a:stretch>
            <a:fillRect/>
          </a:stretch>
        </p:blipFill>
        <p:spPr>
          <a:xfrm>
            <a:off x="0" y="991673"/>
            <a:ext cx="9144000" cy="4694217"/>
          </a:xfrm>
          <a:prstGeom prst="rect">
            <a:avLst/>
          </a:prstGeom>
        </p:spPr>
      </p:pic>
    </p:spTree>
    <p:extLst>
      <p:ext uri="{BB962C8B-B14F-4D97-AF65-F5344CB8AC3E}">
        <p14:creationId xmlns:p14="http://schemas.microsoft.com/office/powerpoint/2010/main" val="1918044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p:txBody>
          <a:bodyPr>
            <a:normAutofit/>
          </a:bodyPr>
          <a:lstStyle/>
          <a:p>
            <a:r>
              <a:rPr lang="fr-FR" dirty="0"/>
              <a:t>NAJAHI E-LEARNING</a:t>
            </a:r>
          </a:p>
        </p:txBody>
      </p:sp>
      <p:pic>
        <p:nvPicPr>
          <p:cNvPr id="6" name="Image 5"/>
          <p:cNvPicPr>
            <a:picLocks noChangeAspect="1"/>
          </p:cNvPicPr>
          <p:nvPr/>
        </p:nvPicPr>
        <p:blipFill>
          <a:blip r:embed="rId2"/>
          <a:stretch>
            <a:fillRect/>
          </a:stretch>
        </p:blipFill>
        <p:spPr>
          <a:xfrm>
            <a:off x="0" y="763837"/>
            <a:ext cx="9144000" cy="4918201"/>
          </a:xfrm>
          <a:prstGeom prst="rect">
            <a:avLst/>
          </a:prstGeom>
        </p:spPr>
      </p:pic>
    </p:spTree>
    <p:extLst>
      <p:ext uri="{BB962C8B-B14F-4D97-AF65-F5344CB8AC3E}">
        <p14:creationId xmlns:p14="http://schemas.microsoft.com/office/powerpoint/2010/main" val="3339299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quarter" idx="10"/>
          </p:nvPr>
        </p:nvPicPr>
        <p:blipFill>
          <a:blip r:embed="rId2"/>
          <a:stretch>
            <a:fillRect/>
          </a:stretch>
        </p:blipFill>
        <p:spPr>
          <a:xfrm>
            <a:off x="368300" y="1342728"/>
            <a:ext cx="8458200" cy="4604343"/>
          </a:xfrm>
        </p:spPr>
      </p:pic>
      <p:sp>
        <p:nvSpPr>
          <p:cNvPr id="3" name="Espace réservé du texte 2"/>
          <p:cNvSpPr>
            <a:spLocks noGrp="1"/>
          </p:cNvSpPr>
          <p:nvPr>
            <p:ph type="body" sz="quarter" idx="11"/>
          </p:nvPr>
        </p:nvSpPr>
        <p:spPr/>
        <p:txBody>
          <a:bodyPr>
            <a:normAutofit/>
          </a:bodyPr>
          <a:lstStyle/>
          <a:p>
            <a:r>
              <a:rPr lang="fr-FR" dirty="0"/>
              <a:t>NAJAHI E-LEARNING</a:t>
            </a:r>
          </a:p>
        </p:txBody>
      </p:sp>
    </p:spTree>
    <p:extLst>
      <p:ext uri="{BB962C8B-B14F-4D97-AF65-F5344CB8AC3E}">
        <p14:creationId xmlns:p14="http://schemas.microsoft.com/office/powerpoint/2010/main" val="298670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quarter" idx="10"/>
          </p:nvPr>
        </p:nvPicPr>
        <p:blipFill>
          <a:blip r:embed="rId2"/>
          <a:stretch>
            <a:fillRect/>
          </a:stretch>
        </p:blipFill>
        <p:spPr>
          <a:xfrm>
            <a:off x="449495" y="1308100"/>
            <a:ext cx="8295809" cy="4673600"/>
          </a:xfrm>
        </p:spPr>
      </p:pic>
      <p:sp>
        <p:nvSpPr>
          <p:cNvPr id="3" name="Espace réservé du texte 2"/>
          <p:cNvSpPr>
            <a:spLocks noGrp="1"/>
          </p:cNvSpPr>
          <p:nvPr>
            <p:ph type="body" sz="quarter" idx="11"/>
          </p:nvPr>
        </p:nvSpPr>
        <p:spPr/>
        <p:txBody>
          <a:bodyPr/>
          <a:lstStyle/>
          <a:p>
            <a:r>
              <a:rPr lang="fr-FR" dirty="0"/>
              <a:t>NAJAHI E-LEARNING</a:t>
            </a:r>
          </a:p>
        </p:txBody>
      </p:sp>
    </p:spTree>
    <p:extLst>
      <p:ext uri="{BB962C8B-B14F-4D97-AF65-F5344CB8AC3E}">
        <p14:creationId xmlns:p14="http://schemas.microsoft.com/office/powerpoint/2010/main" val="1582295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laire\AppData\Local\Microsoft\Windows\Temporary Internet Files\Content.Outlook\A0DFO8DR\IMG_0471 - Cop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506" y="1096567"/>
            <a:ext cx="6376988" cy="425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1383506" y="316666"/>
            <a:ext cx="20681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600" b="1" dirty="0">
                <a:solidFill>
                  <a:srgbClr val="002A6C"/>
                </a:solidFill>
                <a:latin typeface="Gill Sans MT" panose="020B0502020104020203" pitchFamily="34" charset="0"/>
              </a:rPr>
              <a:t>300,000</a:t>
            </a:r>
          </a:p>
        </p:txBody>
      </p:sp>
      <p:sp>
        <p:nvSpPr>
          <p:cNvPr id="8196" name="Rectangle 4"/>
          <p:cNvSpPr>
            <a:spLocks noChangeArrowheads="1"/>
          </p:cNvSpPr>
          <p:nvPr/>
        </p:nvSpPr>
        <p:spPr bwMode="auto">
          <a:xfrm>
            <a:off x="3101469" y="363399"/>
            <a:ext cx="40890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dirty="0" err="1">
                <a:solidFill>
                  <a:srgbClr val="002A6C"/>
                </a:solidFill>
                <a:latin typeface="Gill Sans MT" panose="020B0502020104020203" pitchFamily="34" charset="0"/>
              </a:rPr>
              <a:t>personnes</a:t>
            </a:r>
            <a:r>
              <a:rPr lang="en-US" altLang="en-US" dirty="0">
                <a:solidFill>
                  <a:srgbClr val="002A6C"/>
                </a:solidFill>
                <a:latin typeface="Gill Sans MT" panose="020B0502020104020203" pitchFamily="34" charset="0"/>
              </a:rPr>
              <a:t> </a:t>
            </a:r>
            <a:r>
              <a:rPr lang="en-US" altLang="en-US" dirty="0" err="1">
                <a:solidFill>
                  <a:srgbClr val="002A6C"/>
                </a:solidFill>
                <a:latin typeface="Gill Sans MT" panose="020B0502020104020203" pitchFamily="34" charset="0"/>
              </a:rPr>
              <a:t>arrivent</a:t>
            </a:r>
            <a:r>
              <a:rPr lang="en-US" altLang="en-US" dirty="0">
                <a:solidFill>
                  <a:srgbClr val="002A6C"/>
                </a:solidFill>
                <a:latin typeface="Gill Sans MT" panose="020B0502020104020203" pitchFamily="34" charset="0"/>
              </a:rPr>
              <a:t> sur le </a:t>
            </a:r>
            <a:r>
              <a:rPr lang="en-US" altLang="en-US" dirty="0" err="1">
                <a:solidFill>
                  <a:srgbClr val="002A6C"/>
                </a:solidFill>
                <a:latin typeface="Gill Sans MT" panose="020B0502020104020203" pitchFamily="34" charset="0"/>
              </a:rPr>
              <a:t>marché</a:t>
            </a:r>
            <a:r>
              <a:rPr lang="en-US" altLang="en-US" dirty="0">
                <a:solidFill>
                  <a:srgbClr val="002A6C"/>
                </a:solidFill>
                <a:latin typeface="Gill Sans MT" panose="020B0502020104020203" pitchFamily="34" charset="0"/>
              </a:rPr>
              <a:t> du travail </a:t>
            </a:r>
            <a:r>
              <a:rPr lang="en-US" altLang="en-US" dirty="0" err="1">
                <a:solidFill>
                  <a:srgbClr val="002A6C"/>
                </a:solidFill>
                <a:latin typeface="Gill Sans MT" panose="020B0502020104020203" pitchFamily="34" charset="0"/>
              </a:rPr>
              <a:t>chaque</a:t>
            </a:r>
            <a:r>
              <a:rPr lang="en-US" altLang="en-US" dirty="0">
                <a:solidFill>
                  <a:srgbClr val="002A6C"/>
                </a:solidFill>
                <a:latin typeface="Gill Sans MT" panose="020B0502020104020203" pitchFamily="34" charset="0"/>
              </a:rPr>
              <a:t> </a:t>
            </a:r>
            <a:r>
              <a:rPr lang="en-US" altLang="en-US" dirty="0" err="1">
                <a:solidFill>
                  <a:srgbClr val="002A6C"/>
                </a:solidFill>
                <a:latin typeface="Gill Sans MT" panose="020B0502020104020203" pitchFamily="34" charset="0"/>
              </a:rPr>
              <a:t>année</a:t>
            </a:r>
            <a:endParaRPr lang="en-US" altLang="en-US" dirty="0">
              <a:solidFill>
                <a:srgbClr val="002A6C"/>
              </a:solidFill>
              <a:latin typeface="Gill Sans MT" panose="020B0502020104020203" pitchFamily="34" charset="0"/>
            </a:endParaRPr>
          </a:p>
        </p:txBody>
      </p:sp>
    </p:spTree>
    <p:extLst>
      <p:ext uri="{BB962C8B-B14F-4D97-AF65-F5344CB8AC3E}">
        <p14:creationId xmlns:p14="http://schemas.microsoft.com/office/powerpoint/2010/main" val="3853637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5"/>
          <p:cNvSpPr txBox="1">
            <a:spLocks/>
          </p:cNvSpPr>
          <p:nvPr/>
        </p:nvSpPr>
        <p:spPr>
          <a:xfrm>
            <a:off x="417443" y="3574413"/>
            <a:ext cx="8726557" cy="772300"/>
          </a:xfrm>
          <a:prstGeom prst="rect">
            <a:avLst/>
          </a:prstGeom>
        </p:spPr>
        <p:txBody>
          <a:bodyPr>
            <a:normAutofit/>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a:defRPr/>
            </a:pPr>
            <a:r>
              <a:rPr lang="fr-FR" dirty="0"/>
              <a:t>VI. </a:t>
            </a:r>
            <a:r>
              <a:rPr lang="fr-MA" dirty="0"/>
              <a:t>UN CAREER CENTER INCLUSIF </a:t>
            </a:r>
            <a:endParaRPr lang="fr-FR" dirty="0"/>
          </a:p>
        </p:txBody>
      </p:sp>
    </p:spTree>
    <p:extLst>
      <p:ext uri="{BB962C8B-B14F-4D97-AF65-F5344CB8AC3E}">
        <p14:creationId xmlns:p14="http://schemas.microsoft.com/office/powerpoint/2010/main" val="9566881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82499A-6DDB-4E9D-B01C-40F2A0EEBF93}"/>
              </a:ext>
            </a:extLst>
          </p:cNvPr>
          <p:cNvSpPr>
            <a:spLocks noGrp="1"/>
          </p:cNvSpPr>
          <p:nvPr>
            <p:ph type="title"/>
          </p:nvPr>
        </p:nvSpPr>
        <p:spPr>
          <a:xfrm>
            <a:off x="271670" y="317498"/>
            <a:ext cx="8229600" cy="962025"/>
          </a:xfrm>
        </p:spPr>
        <p:txBody>
          <a:bodyPr/>
          <a:lstStyle/>
          <a:p>
            <a:r>
              <a:rPr lang="fr-FR" dirty="0"/>
              <a:t>26,1%? </a:t>
            </a:r>
          </a:p>
        </p:txBody>
      </p:sp>
      <p:sp>
        <p:nvSpPr>
          <p:cNvPr id="3" name="Espace réservé du contenu 2">
            <a:extLst>
              <a:ext uri="{FF2B5EF4-FFF2-40B4-BE49-F238E27FC236}">
                <a16:creationId xmlns:a16="http://schemas.microsoft.com/office/drawing/2014/main" id="{E422E4BE-1B1D-4CF0-9993-B64E3BDB2D58}"/>
              </a:ext>
            </a:extLst>
          </p:cNvPr>
          <p:cNvSpPr>
            <a:spLocks noGrp="1"/>
          </p:cNvSpPr>
          <p:nvPr>
            <p:ph idx="1"/>
          </p:nvPr>
        </p:nvSpPr>
        <p:spPr>
          <a:xfrm>
            <a:off x="457200" y="1176130"/>
            <a:ext cx="8229600" cy="4893365"/>
          </a:xfrm>
        </p:spPr>
        <p:txBody>
          <a:bodyPr/>
          <a:lstStyle/>
          <a:p>
            <a:pPr marL="0" indent="0">
              <a:buNone/>
            </a:pPr>
            <a:r>
              <a:rPr lang="fr-FR" dirty="0">
                <a:solidFill>
                  <a:srgbClr val="002A6C"/>
                </a:solidFill>
              </a:rPr>
              <a:t>C’est la proportion de femmes insérées dans le marché formel de l’emploi au Maroc.</a:t>
            </a:r>
          </a:p>
        </p:txBody>
      </p:sp>
      <p:pic>
        <p:nvPicPr>
          <p:cNvPr id="4" name="Image 3">
            <a:extLst>
              <a:ext uri="{FF2B5EF4-FFF2-40B4-BE49-F238E27FC236}">
                <a16:creationId xmlns:a16="http://schemas.microsoft.com/office/drawing/2014/main" id="{DA2982C9-F480-4A9F-B7B7-577CBD73B437}"/>
              </a:ext>
            </a:extLst>
          </p:cNvPr>
          <p:cNvPicPr>
            <a:picLocks noChangeAspect="1"/>
          </p:cNvPicPr>
          <p:nvPr/>
        </p:nvPicPr>
        <p:blipFill>
          <a:blip r:embed="rId2"/>
          <a:stretch>
            <a:fillRect/>
          </a:stretch>
        </p:blipFill>
        <p:spPr>
          <a:xfrm>
            <a:off x="1688536" y="2401734"/>
            <a:ext cx="5348368" cy="3527201"/>
          </a:xfrm>
          <a:prstGeom prst="rect">
            <a:avLst/>
          </a:prstGeom>
        </p:spPr>
      </p:pic>
    </p:spTree>
    <p:extLst>
      <p:ext uri="{BB962C8B-B14F-4D97-AF65-F5344CB8AC3E}">
        <p14:creationId xmlns:p14="http://schemas.microsoft.com/office/powerpoint/2010/main" val="2514642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82499A-6DDB-4E9D-B01C-40F2A0EEBF93}"/>
              </a:ext>
            </a:extLst>
          </p:cNvPr>
          <p:cNvSpPr>
            <a:spLocks noGrp="1"/>
          </p:cNvSpPr>
          <p:nvPr>
            <p:ph type="title"/>
          </p:nvPr>
        </p:nvSpPr>
        <p:spPr>
          <a:xfrm>
            <a:off x="271670" y="317498"/>
            <a:ext cx="8229600" cy="962025"/>
          </a:xfrm>
        </p:spPr>
        <p:txBody>
          <a:bodyPr/>
          <a:lstStyle/>
          <a:p>
            <a:r>
              <a:rPr lang="fr-FR" dirty="0"/>
              <a:t>17% ? </a:t>
            </a:r>
          </a:p>
        </p:txBody>
      </p:sp>
      <p:sp>
        <p:nvSpPr>
          <p:cNvPr id="3" name="Espace réservé du contenu 2">
            <a:extLst>
              <a:ext uri="{FF2B5EF4-FFF2-40B4-BE49-F238E27FC236}">
                <a16:creationId xmlns:a16="http://schemas.microsoft.com/office/drawing/2014/main" id="{E422E4BE-1B1D-4CF0-9993-B64E3BDB2D58}"/>
              </a:ext>
            </a:extLst>
          </p:cNvPr>
          <p:cNvSpPr>
            <a:spLocks noGrp="1"/>
          </p:cNvSpPr>
          <p:nvPr>
            <p:ph idx="1"/>
          </p:nvPr>
        </p:nvSpPr>
        <p:spPr>
          <a:xfrm>
            <a:off x="457200" y="1176130"/>
            <a:ext cx="8229600" cy="4875557"/>
          </a:xfrm>
        </p:spPr>
        <p:txBody>
          <a:bodyPr/>
          <a:lstStyle/>
          <a:p>
            <a:pPr marL="0" indent="0">
              <a:buNone/>
            </a:pPr>
            <a:r>
              <a:rPr lang="fr-FR" dirty="0">
                <a:solidFill>
                  <a:srgbClr val="002A6C"/>
                </a:solidFill>
              </a:rPr>
              <a:t>C’est en moyenne l’écart des salaires, à diplôme et à travail égal entre un homme et une femme dans le secteur privé.  </a:t>
            </a:r>
          </a:p>
          <a:p>
            <a:pPr marL="0" indent="0">
              <a:buNone/>
            </a:pPr>
            <a:endParaRPr lang="fr-FR" dirty="0">
              <a:solidFill>
                <a:srgbClr val="002A6C"/>
              </a:solidFill>
            </a:endParaRPr>
          </a:p>
        </p:txBody>
      </p:sp>
      <p:sp>
        <p:nvSpPr>
          <p:cNvPr id="9" name="ZoneTexte 8">
            <a:extLst>
              <a:ext uri="{FF2B5EF4-FFF2-40B4-BE49-F238E27FC236}">
                <a16:creationId xmlns:a16="http://schemas.microsoft.com/office/drawing/2014/main" id="{ADCE705F-08DE-44CE-B8FA-821A393D9E43}"/>
              </a:ext>
            </a:extLst>
          </p:cNvPr>
          <p:cNvSpPr txBox="1"/>
          <p:nvPr/>
        </p:nvSpPr>
        <p:spPr>
          <a:xfrm>
            <a:off x="2782957" y="3841406"/>
            <a:ext cx="3207025" cy="3139321"/>
          </a:xfrm>
          <a:prstGeom prst="rect">
            <a:avLst/>
          </a:prstGeom>
          <a:noFill/>
        </p:spPr>
        <p:txBody>
          <a:bodyPr wrap="square" rtlCol="0">
            <a:spAutoFit/>
          </a:bodyPr>
          <a:lstStyle/>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p:txBody>
      </p:sp>
      <p:pic>
        <p:nvPicPr>
          <p:cNvPr id="1030" name="Picture 6" descr="Image associÃ©e">
            <a:extLst>
              <a:ext uri="{FF2B5EF4-FFF2-40B4-BE49-F238E27FC236}">
                <a16:creationId xmlns:a16="http://schemas.microsoft.com/office/drawing/2014/main" id="{233A232D-DF4F-4071-B726-92E8E99CD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3557" y="2416451"/>
            <a:ext cx="375285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9802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82499A-6DDB-4E9D-B01C-40F2A0EEBF93}"/>
              </a:ext>
            </a:extLst>
          </p:cNvPr>
          <p:cNvSpPr>
            <a:spLocks noGrp="1"/>
          </p:cNvSpPr>
          <p:nvPr>
            <p:ph type="title"/>
          </p:nvPr>
        </p:nvSpPr>
        <p:spPr>
          <a:xfrm>
            <a:off x="271670" y="317498"/>
            <a:ext cx="8229600" cy="962025"/>
          </a:xfrm>
        </p:spPr>
        <p:txBody>
          <a:bodyPr/>
          <a:lstStyle/>
          <a:p>
            <a:r>
              <a:rPr lang="fr-FR" dirty="0"/>
              <a:t>4% ?</a:t>
            </a:r>
          </a:p>
        </p:txBody>
      </p:sp>
      <p:sp>
        <p:nvSpPr>
          <p:cNvPr id="3" name="Espace réservé du contenu 2">
            <a:extLst>
              <a:ext uri="{FF2B5EF4-FFF2-40B4-BE49-F238E27FC236}">
                <a16:creationId xmlns:a16="http://schemas.microsoft.com/office/drawing/2014/main" id="{E422E4BE-1B1D-4CF0-9993-B64E3BDB2D58}"/>
              </a:ext>
            </a:extLst>
          </p:cNvPr>
          <p:cNvSpPr>
            <a:spLocks noGrp="1"/>
          </p:cNvSpPr>
          <p:nvPr>
            <p:ph idx="1"/>
          </p:nvPr>
        </p:nvSpPr>
        <p:spPr>
          <a:xfrm>
            <a:off x="457200" y="1176130"/>
            <a:ext cx="8229600" cy="4875557"/>
          </a:xfrm>
        </p:spPr>
        <p:txBody>
          <a:bodyPr/>
          <a:lstStyle/>
          <a:p>
            <a:pPr marL="0" indent="0">
              <a:buNone/>
            </a:pPr>
            <a:r>
              <a:rPr lang="fr-FR" dirty="0">
                <a:solidFill>
                  <a:srgbClr val="002A6C"/>
                </a:solidFill>
              </a:rPr>
              <a:t>C’est la proportion de femmes chefs d’entreprises au Maroc. </a:t>
            </a:r>
          </a:p>
          <a:p>
            <a:pPr marL="0" indent="0">
              <a:buNone/>
            </a:pPr>
            <a:endParaRPr lang="fr-FR" dirty="0">
              <a:solidFill>
                <a:srgbClr val="002A6C"/>
              </a:solidFill>
            </a:endParaRPr>
          </a:p>
        </p:txBody>
      </p:sp>
      <p:sp>
        <p:nvSpPr>
          <p:cNvPr id="9" name="ZoneTexte 8">
            <a:extLst>
              <a:ext uri="{FF2B5EF4-FFF2-40B4-BE49-F238E27FC236}">
                <a16:creationId xmlns:a16="http://schemas.microsoft.com/office/drawing/2014/main" id="{ADCE705F-08DE-44CE-B8FA-821A393D9E43}"/>
              </a:ext>
            </a:extLst>
          </p:cNvPr>
          <p:cNvSpPr txBox="1"/>
          <p:nvPr/>
        </p:nvSpPr>
        <p:spPr>
          <a:xfrm>
            <a:off x="2610679" y="2342043"/>
            <a:ext cx="3207025" cy="3139321"/>
          </a:xfrm>
          <a:prstGeom prst="rect">
            <a:avLst/>
          </a:prstGeom>
          <a:noFill/>
        </p:spPr>
        <p:txBody>
          <a:bodyPr wrap="square" rtlCol="0">
            <a:spAutoFit/>
          </a:bodyPr>
          <a:lstStyle/>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p:txBody>
      </p:sp>
      <p:pic>
        <p:nvPicPr>
          <p:cNvPr id="2050" name="Picture 2" descr="RÃ©sultat de recherche d'images pour &quot;woman entrepreneur pictogramme&quot;">
            <a:extLst>
              <a:ext uri="{FF2B5EF4-FFF2-40B4-BE49-F238E27FC236}">
                <a16:creationId xmlns:a16="http://schemas.microsoft.com/office/drawing/2014/main" id="{A3B3B806-2B04-4C5E-A7FC-83060815D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5276" y="2138155"/>
            <a:ext cx="2775916" cy="2775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0246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82499A-6DDB-4E9D-B01C-40F2A0EEBF93}"/>
              </a:ext>
            </a:extLst>
          </p:cNvPr>
          <p:cNvSpPr>
            <a:spLocks noGrp="1"/>
          </p:cNvSpPr>
          <p:nvPr>
            <p:ph type="title"/>
          </p:nvPr>
        </p:nvSpPr>
        <p:spPr>
          <a:xfrm>
            <a:off x="271670" y="317498"/>
            <a:ext cx="8229600" cy="962025"/>
          </a:xfrm>
        </p:spPr>
        <p:txBody>
          <a:bodyPr/>
          <a:lstStyle/>
          <a:p>
            <a:r>
              <a:rPr lang="fr-FR" dirty="0"/>
              <a:t>13,6 % ?</a:t>
            </a:r>
          </a:p>
        </p:txBody>
      </p:sp>
      <p:sp>
        <p:nvSpPr>
          <p:cNvPr id="3" name="Espace réservé du contenu 2">
            <a:extLst>
              <a:ext uri="{FF2B5EF4-FFF2-40B4-BE49-F238E27FC236}">
                <a16:creationId xmlns:a16="http://schemas.microsoft.com/office/drawing/2014/main" id="{E422E4BE-1B1D-4CF0-9993-B64E3BDB2D58}"/>
              </a:ext>
            </a:extLst>
          </p:cNvPr>
          <p:cNvSpPr>
            <a:spLocks noGrp="1"/>
          </p:cNvSpPr>
          <p:nvPr>
            <p:ph idx="1"/>
          </p:nvPr>
        </p:nvSpPr>
        <p:spPr>
          <a:xfrm>
            <a:off x="457200" y="1176130"/>
            <a:ext cx="8229600" cy="4875557"/>
          </a:xfrm>
        </p:spPr>
        <p:txBody>
          <a:bodyPr/>
          <a:lstStyle/>
          <a:p>
            <a:pPr marL="0" indent="0">
              <a:buNone/>
            </a:pPr>
            <a:r>
              <a:rPr lang="fr-FR" dirty="0">
                <a:solidFill>
                  <a:srgbClr val="002A6C"/>
                </a:solidFill>
              </a:rPr>
              <a:t>C’est le taux de personnes en situation de handicap en âge de travailler qui occupent un emploi. </a:t>
            </a:r>
          </a:p>
          <a:p>
            <a:pPr marL="0" indent="0">
              <a:buNone/>
            </a:pPr>
            <a:endParaRPr lang="fr-FR" dirty="0">
              <a:solidFill>
                <a:srgbClr val="002A6C"/>
              </a:solidFill>
            </a:endParaRPr>
          </a:p>
        </p:txBody>
      </p:sp>
      <p:sp>
        <p:nvSpPr>
          <p:cNvPr id="9" name="ZoneTexte 8">
            <a:extLst>
              <a:ext uri="{FF2B5EF4-FFF2-40B4-BE49-F238E27FC236}">
                <a16:creationId xmlns:a16="http://schemas.microsoft.com/office/drawing/2014/main" id="{ADCE705F-08DE-44CE-B8FA-821A393D9E43}"/>
              </a:ext>
            </a:extLst>
          </p:cNvPr>
          <p:cNvSpPr txBox="1"/>
          <p:nvPr/>
        </p:nvSpPr>
        <p:spPr>
          <a:xfrm>
            <a:off x="4078358" y="2819420"/>
            <a:ext cx="1567878" cy="3139321"/>
          </a:xfrm>
          <a:prstGeom prst="rect">
            <a:avLst/>
          </a:prstGeom>
          <a:noFill/>
        </p:spPr>
        <p:txBody>
          <a:bodyPr wrap="square" rtlCol="0">
            <a:spAutoFit/>
          </a:bodyPr>
          <a:lstStyle/>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p:txBody>
      </p:sp>
      <p:pic>
        <p:nvPicPr>
          <p:cNvPr id="3074" name="Picture 2" descr="RÃ©sultat de recherche d'images pour &quot;handicap au travail discrimination&quot;">
            <a:extLst>
              <a:ext uri="{FF2B5EF4-FFF2-40B4-BE49-F238E27FC236}">
                <a16:creationId xmlns:a16="http://schemas.microsoft.com/office/drawing/2014/main" id="{E703AB48-6774-4989-831B-5E2114767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723" y="2317708"/>
            <a:ext cx="3641033" cy="3641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5118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82499A-6DDB-4E9D-B01C-40F2A0EEBF93}"/>
              </a:ext>
            </a:extLst>
          </p:cNvPr>
          <p:cNvSpPr>
            <a:spLocks noGrp="1"/>
          </p:cNvSpPr>
          <p:nvPr>
            <p:ph type="title"/>
          </p:nvPr>
        </p:nvSpPr>
        <p:spPr>
          <a:xfrm>
            <a:off x="271670" y="317498"/>
            <a:ext cx="8229600" cy="962025"/>
          </a:xfrm>
        </p:spPr>
        <p:txBody>
          <a:bodyPr/>
          <a:lstStyle/>
          <a:p>
            <a:r>
              <a:rPr lang="fr-FR" dirty="0"/>
              <a:t>Des réactions? </a:t>
            </a:r>
          </a:p>
        </p:txBody>
      </p:sp>
      <p:sp>
        <p:nvSpPr>
          <p:cNvPr id="9" name="ZoneTexte 8">
            <a:extLst>
              <a:ext uri="{FF2B5EF4-FFF2-40B4-BE49-F238E27FC236}">
                <a16:creationId xmlns:a16="http://schemas.microsoft.com/office/drawing/2014/main" id="{ADCE705F-08DE-44CE-B8FA-821A393D9E43}"/>
              </a:ext>
            </a:extLst>
          </p:cNvPr>
          <p:cNvSpPr txBox="1"/>
          <p:nvPr/>
        </p:nvSpPr>
        <p:spPr>
          <a:xfrm>
            <a:off x="4078358" y="2819420"/>
            <a:ext cx="1567878" cy="3139321"/>
          </a:xfrm>
          <a:prstGeom prst="rect">
            <a:avLst/>
          </a:prstGeom>
          <a:noFill/>
        </p:spPr>
        <p:txBody>
          <a:bodyPr wrap="square" rtlCol="0">
            <a:spAutoFit/>
          </a:bodyPr>
          <a:lstStyle/>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a:p>
            <a:endParaRPr lang="fr-FR" dirty="0">
              <a:latin typeface="+mn-lt"/>
            </a:endParaRPr>
          </a:p>
        </p:txBody>
      </p:sp>
      <p:pic>
        <p:nvPicPr>
          <p:cNvPr id="4098" name="Picture 2" descr="RÃ©sultat de recherche d'images pour &quot;rÃ©actions&quot;">
            <a:extLst>
              <a:ext uri="{FF2B5EF4-FFF2-40B4-BE49-F238E27FC236}">
                <a16:creationId xmlns:a16="http://schemas.microsoft.com/office/drawing/2014/main" id="{D685B4C9-B51C-4AA4-9051-62400D44A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160" y="1232518"/>
            <a:ext cx="6447597" cy="439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231342"/>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0"/>
          </p:nvPr>
        </p:nvSpPr>
        <p:spPr>
          <a:xfrm>
            <a:off x="403225" y="1372704"/>
            <a:ext cx="8477250" cy="2056296"/>
          </a:xfrm>
        </p:spPr>
        <p:txBody>
          <a:bodyPr/>
          <a:lstStyle/>
          <a:p>
            <a:r>
              <a:rPr lang="fr-FR" dirty="0"/>
              <a:t>Professeurs et enseignants tendent à stéréotyper les emplois dits « appropriés » pour les hommes ou pour les femmes. </a:t>
            </a:r>
          </a:p>
          <a:p>
            <a:pPr marL="0" indent="0">
              <a:buNone/>
            </a:pPr>
            <a:endParaRPr lang="fr-FR" dirty="0"/>
          </a:p>
          <a:p>
            <a:r>
              <a:rPr lang="fr-FR" dirty="0"/>
              <a:t>Tendent à encourager les étudiants vers des secteurs d’activité « genrés » même si ces derniers ne recrutent pas. </a:t>
            </a:r>
          </a:p>
          <a:p>
            <a:pPr marL="0" indent="0">
              <a:buNone/>
            </a:pPr>
            <a:endParaRPr lang="fr-FR" dirty="0"/>
          </a:p>
        </p:txBody>
      </p:sp>
      <p:sp>
        <p:nvSpPr>
          <p:cNvPr id="3" name="Espace réservé du texte 2"/>
          <p:cNvSpPr>
            <a:spLocks noGrp="1"/>
          </p:cNvSpPr>
          <p:nvPr>
            <p:ph type="body" sz="quarter" idx="11"/>
          </p:nvPr>
        </p:nvSpPr>
        <p:spPr>
          <a:xfrm>
            <a:off x="298450" y="623404"/>
            <a:ext cx="8547100" cy="889000"/>
          </a:xfrm>
        </p:spPr>
        <p:txBody>
          <a:bodyPr>
            <a:normAutofit/>
          </a:bodyPr>
          <a:lstStyle/>
          <a:p>
            <a:r>
              <a:rPr lang="fr-FR" dirty="0"/>
              <a:t>Entretiens approfondis et focus </a:t>
            </a:r>
            <a:r>
              <a:rPr lang="fr-FR" dirty="0" err="1"/>
              <a:t>groupS</a:t>
            </a:r>
            <a:r>
              <a:rPr lang="fr-FR" dirty="0"/>
              <a:t>  </a:t>
            </a:r>
            <a:r>
              <a:rPr lang="fr-FR" dirty="0">
                <a:solidFill>
                  <a:srgbClr val="FF0000"/>
                </a:solidFill>
              </a:rPr>
              <a:t>avec les universités </a:t>
            </a:r>
          </a:p>
        </p:txBody>
      </p:sp>
      <p:sp>
        <p:nvSpPr>
          <p:cNvPr id="4" name="Espace réservé du texte 2">
            <a:extLst>
              <a:ext uri="{FF2B5EF4-FFF2-40B4-BE49-F238E27FC236}">
                <a16:creationId xmlns:a16="http://schemas.microsoft.com/office/drawing/2014/main" id="{A9963767-0D86-4E3B-88A3-DDBA43051991}"/>
              </a:ext>
            </a:extLst>
          </p:cNvPr>
          <p:cNvSpPr txBox="1">
            <a:spLocks/>
          </p:cNvSpPr>
          <p:nvPr/>
        </p:nvSpPr>
        <p:spPr bwMode="auto">
          <a:xfrm>
            <a:off x="368300" y="133074"/>
            <a:ext cx="8547100" cy="41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defTabSz="457200" rtl="0" eaLnBrk="0" fontAlgn="base" hangingPunct="0">
              <a:spcBef>
                <a:spcPct val="20000"/>
              </a:spcBef>
              <a:spcAft>
                <a:spcPct val="0"/>
              </a:spcAft>
              <a:buFont typeface="Arial" panose="020B0604020202020204" pitchFamily="34" charset="0"/>
              <a:buNone/>
              <a:defRPr lang="fr-FR" sz="1800" kern="1200" cap="all" dirty="0">
                <a:solidFill>
                  <a:srgbClr val="833E90"/>
                </a:solidFill>
                <a:latin typeface="+mj-lt"/>
                <a:ea typeface="+mj-ea"/>
                <a:cs typeface="+mj-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Analyse genre dans les </a:t>
            </a:r>
            <a:r>
              <a:rPr lang="fr-FR" dirty="0" err="1"/>
              <a:t>career</a:t>
            </a:r>
            <a:r>
              <a:rPr lang="fr-FR" dirty="0"/>
              <a:t> centers et focus group (2015) </a:t>
            </a:r>
          </a:p>
        </p:txBody>
      </p:sp>
    </p:spTree>
    <p:extLst>
      <p:ext uri="{BB962C8B-B14F-4D97-AF65-F5344CB8AC3E}">
        <p14:creationId xmlns:p14="http://schemas.microsoft.com/office/powerpoint/2010/main" val="2676148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0"/>
          </p:nvPr>
        </p:nvSpPr>
        <p:spPr/>
        <p:txBody>
          <a:bodyPr/>
          <a:lstStyle/>
          <a:p>
            <a:pPr marL="0" indent="0">
              <a:buNone/>
            </a:pPr>
            <a:r>
              <a:rPr lang="fr-FR" dirty="0"/>
              <a:t>n = 62 </a:t>
            </a:r>
          </a:p>
          <a:p>
            <a:pPr marL="0" indent="0">
              <a:buNone/>
            </a:pPr>
            <a:endParaRPr lang="fr-FR" dirty="0"/>
          </a:p>
          <a:p>
            <a:r>
              <a:rPr lang="fr-FR" dirty="0"/>
              <a:t>Jeunes (♂/♀) fortement influencés par la norme culturelle : les hommes ont plus de temps pour les loisirs tandis que les femmes doivent aider leurs mères à la maison (= moins de temps pour construire réseau social) </a:t>
            </a:r>
          </a:p>
          <a:p>
            <a:pPr marL="0" indent="0">
              <a:buNone/>
            </a:pPr>
            <a:endParaRPr lang="fr-FR" dirty="0"/>
          </a:p>
          <a:p>
            <a:r>
              <a:rPr lang="fr-FR" dirty="0"/>
              <a:t>L’homme est perçu comme le gagne-pain de la famille </a:t>
            </a:r>
          </a:p>
          <a:p>
            <a:pPr marL="0" indent="0">
              <a:buNone/>
            </a:pPr>
            <a:endParaRPr lang="fr-FR" dirty="0"/>
          </a:p>
          <a:p>
            <a:r>
              <a:rPr lang="fr-FR" dirty="0"/>
              <a:t>Pas acceptable pour les jeunes filles de travailler dans des villes éloignées où elles n’ont pas de proche chez qui résider (= frein à la mobilité professionnelle) </a:t>
            </a:r>
          </a:p>
          <a:p>
            <a:pPr marL="0" indent="0">
              <a:buNone/>
            </a:pPr>
            <a:endParaRPr lang="fr-FR" dirty="0"/>
          </a:p>
          <a:p>
            <a:r>
              <a:rPr lang="fr-FR" dirty="0"/>
              <a:t>Idée soutenue par les jeunes garçons : « </a:t>
            </a:r>
            <a:r>
              <a:rPr lang="fr-FR" i="1" dirty="0"/>
              <a:t>les femmes ne veulent pas travailler </a:t>
            </a:r>
            <a:r>
              <a:rPr lang="fr-FR" dirty="0"/>
              <a:t>» ou « </a:t>
            </a:r>
            <a:r>
              <a:rPr lang="fr-FR" i="1" dirty="0"/>
              <a:t>le travail n’est pas important pour les femmes car les hommes sont responsables de l’entretien financier du foyer</a:t>
            </a:r>
            <a:r>
              <a:rPr lang="fr-FR" dirty="0"/>
              <a:t> » </a:t>
            </a:r>
          </a:p>
          <a:p>
            <a:pPr marL="0" indent="0">
              <a:buNone/>
            </a:pPr>
            <a:endParaRPr lang="fr-FR" dirty="0"/>
          </a:p>
        </p:txBody>
      </p:sp>
      <p:sp>
        <p:nvSpPr>
          <p:cNvPr id="3" name="Espace réservé du texte 2"/>
          <p:cNvSpPr>
            <a:spLocks noGrp="1"/>
          </p:cNvSpPr>
          <p:nvPr>
            <p:ph type="body" sz="quarter" idx="11"/>
          </p:nvPr>
        </p:nvSpPr>
        <p:spPr/>
        <p:txBody>
          <a:bodyPr/>
          <a:lstStyle/>
          <a:p>
            <a:r>
              <a:rPr lang="fr-FR" dirty="0"/>
              <a:t>Entretiens approfondis et focus group </a:t>
            </a:r>
          </a:p>
          <a:p>
            <a:pPr algn="ctr"/>
            <a:r>
              <a:rPr lang="fr-FR" dirty="0">
                <a:solidFill>
                  <a:srgbClr val="FF0000"/>
                </a:solidFill>
              </a:rPr>
              <a:t>FOCUS GROUPS AVEC LES Étudiants : PERCEPTIONS </a:t>
            </a:r>
          </a:p>
        </p:txBody>
      </p:sp>
    </p:spTree>
    <p:extLst>
      <p:ext uri="{BB962C8B-B14F-4D97-AF65-F5344CB8AC3E}">
        <p14:creationId xmlns:p14="http://schemas.microsoft.com/office/powerpoint/2010/main" val="3310217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0"/>
          </p:nvPr>
        </p:nvSpPr>
        <p:spPr/>
        <p:txBody>
          <a:bodyPr/>
          <a:lstStyle/>
          <a:p>
            <a:r>
              <a:rPr lang="fr-FR" dirty="0"/>
              <a:t>Très limitées, en particulier chez les jeunes filles. </a:t>
            </a:r>
          </a:p>
          <a:p>
            <a:r>
              <a:rPr lang="fr-FR" dirty="0"/>
              <a:t>Attitude passive pour la recherche d’emploi. (♂/♀)</a:t>
            </a:r>
          </a:p>
          <a:p>
            <a:r>
              <a:rPr lang="fr-FR" dirty="0"/>
              <a:t>Réseau professionnel plus limité chez les jeunes filles que chez les jeunes garçons.</a:t>
            </a:r>
          </a:p>
          <a:p>
            <a:r>
              <a:rPr lang="fr-FR" dirty="0"/>
              <a:t>Accès limité à l’information sur les opportunités d’emploi chez les jeunes filles.</a:t>
            </a:r>
          </a:p>
          <a:p>
            <a:r>
              <a:rPr lang="fr-FR" dirty="0"/>
              <a:t>Jeunes hommes considèrent que les diplômes doivent leur conférer des postes de haut niveau.</a:t>
            </a:r>
          </a:p>
          <a:p>
            <a:r>
              <a:rPr lang="fr-FR" dirty="0"/>
              <a:t>Jeunes filles prêtes à accepter des postes de débutants peu rémunérés ou des postes de nuit considérés comme une opportunité d’apprendre et d’élargir leurs compétences. </a:t>
            </a:r>
          </a:p>
          <a:p>
            <a:r>
              <a:rPr lang="fr-FR" dirty="0"/>
              <a:t>Jeunes filles moins confiantes pour négocier salaire et conditions de travail (tendance internationale) </a:t>
            </a:r>
          </a:p>
          <a:p>
            <a:r>
              <a:rPr lang="fr-FR" dirty="0"/>
              <a:t>Jeunes filles plus enclines à accepter tout type d’emploi pour gagner en autonomie dans leur foyer (tendance inverse chez les jeunes hommes) </a:t>
            </a:r>
          </a:p>
          <a:p>
            <a:pPr marL="0" indent="0">
              <a:buNone/>
            </a:pPr>
            <a:endParaRPr lang="fr-FR" dirty="0"/>
          </a:p>
        </p:txBody>
      </p:sp>
      <p:sp>
        <p:nvSpPr>
          <p:cNvPr id="3" name="Espace réservé du texte 2"/>
          <p:cNvSpPr>
            <a:spLocks noGrp="1"/>
          </p:cNvSpPr>
          <p:nvPr>
            <p:ph type="body" sz="quarter" idx="11"/>
          </p:nvPr>
        </p:nvSpPr>
        <p:spPr/>
        <p:txBody>
          <a:bodyPr/>
          <a:lstStyle/>
          <a:p>
            <a:r>
              <a:rPr lang="fr-FR" dirty="0"/>
              <a:t>Entretiens approfondies et focus group </a:t>
            </a:r>
          </a:p>
          <a:p>
            <a:pPr algn="ctr"/>
            <a:r>
              <a:rPr lang="fr-FR" dirty="0">
                <a:solidFill>
                  <a:srgbClr val="FF0000"/>
                </a:solidFill>
              </a:rPr>
              <a:t>FOCUS </a:t>
            </a:r>
            <a:r>
              <a:rPr lang="fr-FR" dirty="0" err="1">
                <a:solidFill>
                  <a:srgbClr val="FF0000"/>
                </a:solidFill>
              </a:rPr>
              <a:t>GROUPs</a:t>
            </a:r>
            <a:r>
              <a:rPr lang="fr-FR" dirty="0">
                <a:solidFill>
                  <a:srgbClr val="FF0000"/>
                </a:solidFill>
              </a:rPr>
              <a:t> AVEC LES Étudiants : STRATEGIES DE CARRIERE </a:t>
            </a:r>
          </a:p>
        </p:txBody>
      </p:sp>
    </p:spTree>
    <p:extLst>
      <p:ext uri="{BB962C8B-B14F-4D97-AF65-F5344CB8AC3E}">
        <p14:creationId xmlns:p14="http://schemas.microsoft.com/office/powerpoint/2010/main" val="16553062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7E011B57-75C2-48BB-B638-C794819A929E}"/>
              </a:ext>
            </a:extLst>
          </p:cNvPr>
          <p:cNvPicPr>
            <a:picLocks noGrp="1" noChangeAspect="1"/>
          </p:cNvPicPr>
          <p:nvPr>
            <p:ph sz="quarter" idx="10"/>
          </p:nvPr>
        </p:nvPicPr>
        <p:blipFill rotWithShape="1">
          <a:blip r:embed="rId2"/>
          <a:srcRect b="16451"/>
          <a:stretch/>
        </p:blipFill>
        <p:spPr>
          <a:xfrm>
            <a:off x="0" y="435018"/>
            <a:ext cx="2617237" cy="1891215"/>
          </a:xfrm>
          <a:prstGeom prst="rect">
            <a:avLst/>
          </a:prstGeom>
        </p:spPr>
      </p:pic>
      <p:sp>
        <p:nvSpPr>
          <p:cNvPr id="3" name="Espace réservé du texte 2">
            <a:extLst>
              <a:ext uri="{FF2B5EF4-FFF2-40B4-BE49-F238E27FC236}">
                <a16:creationId xmlns:a16="http://schemas.microsoft.com/office/drawing/2014/main" id="{D7963934-E1F8-4C77-B231-4E55567C639A}"/>
              </a:ext>
            </a:extLst>
          </p:cNvPr>
          <p:cNvSpPr>
            <a:spLocks noGrp="1"/>
          </p:cNvSpPr>
          <p:nvPr>
            <p:ph type="body" sz="quarter" idx="11"/>
          </p:nvPr>
        </p:nvSpPr>
        <p:spPr>
          <a:xfrm>
            <a:off x="0" y="87207"/>
            <a:ext cx="8547100" cy="889000"/>
          </a:xfrm>
        </p:spPr>
        <p:txBody>
          <a:bodyPr/>
          <a:lstStyle/>
          <a:p>
            <a:r>
              <a:rPr lang="fr-FR" dirty="0"/>
              <a:t>Mise en œuvre de l’APPROCHE INCLUSIVE DANS LES CAREER CENTERS </a:t>
            </a:r>
          </a:p>
        </p:txBody>
      </p:sp>
      <p:pic>
        <p:nvPicPr>
          <p:cNvPr id="6" name="Image 5" descr="Une image contenant plafond, intérieur, personne, mur&#10;&#10;Description générée avec un niveau de confiance très élevé">
            <a:extLst>
              <a:ext uri="{FF2B5EF4-FFF2-40B4-BE49-F238E27FC236}">
                <a16:creationId xmlns:a16="http://schemas.microsoft.com/office/drawing/2014/main" id="{5306B465-B2E0-49AF-984C-10DB24F8253A}"/>
              </a:ext>
            </a:extLst>
          </p:cNvPr>
          <p:cNvPicPr>
            <a:picLocks noChangeAspect="1"/>
          </p:cNvPicPr>
          <p:nvPr/>
        </p:nvPicPr>
        <p:blipFill>
          <a:blip r:embed="rId3"/>
          <a:stretch>
            <a:fillRect/>
          </a:stretch>
        </p:blipFill>
        <p:spPr>
          <a:xfrm>
            <a:off x="141517" y="4104874"/>
            <a:ext cx="2475719" cy="1856789"/>
          </a:xfrm>
          <a:prstGeom prst="rect">
            <a:avLst/>
          </a:prstGeom>
        </p:spPr>
      </p:pic>
      <p:pic>
        <p:nvPicPr>
          <p:cNvPr id="8" name="Image 7">
            <a:extLst>
              <a:ext uri="{FF2B5EF4-FFF2-40B4-BE49-F238E27FC236}">
                <a16:creationId xmlns:a16="http://schemas.microsoft.com/office/drawing/2014/main" id="{121A4AAA-EAEE-4CAB-BE15-17AE85D61FE0}"/>
              </a:ext>
            </a:extLst>
          </p:cNvPr>
          <p:cNvPicPr>
            <a:picLocks noChangeAspect="1"/>
          </p:cNvPicPr>
          <p:nvPr/>
        </p:nvPicPr>
        <p:blipFill>
          <a:blip r:embed="rId4"/>
          <a:stretch>
            <a:fillRect/>
          </a:stretch>
        </p:blipFill>
        <p:spPr>
          <a:xfrm>
            <a:off x="53596" y="2402027"/>
            <a:ext cx="2787538" cy="1592879"/>
          </a:xfrm>
          <a:prstGeom prst="rect">
            <a:avLst/>
          </a:prstGeom>
        </p:spPr>
      </p:pic>
      <p:pic>
        <p:nvPicPr>
          <p:cNvPr id="11" name="Image 10">
            <a:extLst>
              <a:ext uri="{FF2B5EF4-FFF2-40B4-BE49-F238E27FC236}">
                <a16:creationId xmlns:a16="http://schemas.microsoft.com/office/drawing/2014/main" id="{1F468FFF-E8FE-44C3-A915-309D4F26E6C9}"/>
              </a:ext>
            </a:extLst>
          </p:cNvPr>
          <p:cNvPicPr>
            <a:picLocks noChangeAspect="1"/>
          </p:cNvPicPr>
          <p:nvPr/>
        </p:nvPicPr>
        <p:blipFill>
          <a:blip r:embed="rId5"/>
          <a:stretch>
            <a:fillRect/>
          </a:stretch>
        </p:blipFill>
        <p:spPr>
          <a:xfrm>
            <a:off x="5915939" y="2483575"/>
            <a:ext cx="2186777" cy="1549145"/>
          </a:xfrm>
          <a:prstGeom prst="rect">
            <a:avLst/>
          </a:prstGeom>
        </p:spPr>
      </p:pic>
      <p:pic>
        <p:nvPicPr>
          <p:cNvPr id="12" name="Image 11">
            <a:extLst>
              <a:ext uri="{FF2B5EF4-FFF2-40B4-BE49-F238E27FC236}">
                <a16:creationId xmlns:a16="http://schemas.microsoft.com/office/drawing/2014/main" id="{FCD49687-A7C9-4877-9F05-670FFC61D06C}"/>
              </a:ext>
            </a:extLst>
          </p:cNvPr>
          <p:cNvPicPr>
            <a:picLocks noChangeAspect="1"/>
          </p:cNvPicPr>
          <p:nvPr/>
        </p:nvPicPr>
        <p:blipFill>
          <a:blip r:embed="rId6"/>
          <a:stretch>
            <a:fillRect/>
          </a:stretch>
        </p:blipFill>
        <p:spPr>
          <a:xfrm>
            <a:off x="5645798" y="507171"/>
            <a:ext cx="2827705" cy="1746907"/>
          </a:xfrm>
          <a:prstGeom prst="rect">
            <a:avLst/>
          </a:prstGeom>
        </p:spPr>
      </p:pic>
      <p:pic>
        <p:nvPicPr>
          <p:cNvPr id="14" name="Image 13">
            <a:extLst>
              <a:ext uri="{FF2B5EF4-FFF2-40B4-BE49-F238E27FC236}">
                <a16:creationId xmlns:a16="http://schemas.microsoft.com/office/drawing/2014/main" id="{9FE11F0D-6B01-4C8F-B0A2-BA7EC2A9608C}"/>
              </a:ext>
            </a:extLst>
          </p:cNvPr>
          <p:cNvPicPr>
            <a:picLocks noChangeAspect="1"/>
          </p:cNvPicPr>
          <p:nvPr/>
        </p:nvPicPr>
        <p:blipFill>
          <a:blip r:embed="rId7"/>
          <a:stretch>
            <a:fillRect/>
          </a:stretch>
        </p:blipFill>
        <p:spPr>
          <a:xfrm>
            <a:off x="2628114" y="405342"/>
            <a:ext cx="2950733" cy="1996685"/>
          </a:xfrm>
          <a:prstGeom prst="rect">
            <a:avLst/>
          </a:prstGeom>
        </p:spPr>
      </p:pic>
      <p:pic>
        <p:nvPicPr>
          <p:cNvPr id="15" name="Image 14">
            <a:extLst>
              <a:ext uri="{FF2B5EF4-FFF2-40B4-BE49-F238E27FC236}">
                <a16:creationId xmlns:a16="http://schemas.microsoft.com/office/drawing/2014/main" id="{F957B9A1-3D10-4CBE-B819-888D5B24E286}"/>
              </a:ext>
            </a:extLst>
          </p:cNvPr>
          <p:cNvPicPr>
            <a:picLocks noChangeAspect="1"/>
          </p:cNvPicPr>
          <p:nvPr/>
        </p:nvPicPr>
        <p:blipFill>
          <a:blip r:embed="rId8"/>
          <a:stretch>
            <a:fillRect/>
          </a:stretch>
        </p:blipFill>
        <p:spPr>
          <a:xfrm>
            <a:off x="3065737" y="2350060"/>
            <a:ext cx="2510735" cy="1754815"/>
          </a:xfrm>
          <a:prstGeom prst="rect">
            <a:avLst/>
          </a:prstGeom>
        </p:spPr>
      </p:pic>
      <p:pic>
        <p:nvPicPr>
          <p:cNvPr id="16" name="Image 15">
            <a:extLst>
              <a:ext uri="{FF2B5EF4-FFF2-40B4-BE49-F238E27FC236}">
                <a16:creationId xmlns:a16="http://schemas.microsoft.com/office/drawing/2014/main" id="{8A9CDEFB-934E-461C-9A40-44F6C2A9B583}"/>
              </a:ext>
            </a:extLst>
          </p:cNvPr>
          <p:cNvPicPr>
            <a:picLocks noChangeAspect="1"/>
          </p:cNvPicPr>
          <p:nvPr/>
        </p:nvPicPr>
        <p:blipFill>
          <a:blip r:embed="rId9"/>
          <a:stretch>
            <a:fillRect/>
          </a:stretch>
        </p:blipFill>
        <p:spPr>
          <a:xfrm>
            <a:off x="2728891" y="4180669"/>
            <a:ext cx="3075393" cy="1746907"/>
          </a:xfrm>
          <a:prstGeom prst="rect">
            <a:avLst/>
          </a:prstGeom>
        </p:spPr>
      </p:pic>
      <p:pic>
        <p:nvPicPr>
          <p:cNvPr id="17" name="Image 16">
            <a:extLst>
              <a:ext uri="{FF2B5EF4-FFF2-40B4-BE49-F238E27FC236}">
                <a16:creationId xmlns:a16="http://schemas.microsoft.com/office/drawing/2014/main" id="{FA7CCBF2-512A-4DF0-9018-A803839F777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5915939" y="4172835"/>
            <a:ext cx="2827705" cy="1908843"/>
          </a:xfrm>
          <a:prstGeom prst="rect">
            <a:avLst/>
          </a:prstGeom>
        </p:spPr>
      </p:pic>
    </p:spTree>
    <p:extLst>
      <p:ext uri="{BB962C8B-B14F-4D97-AF65-F5344CB8AC3E}">
        <p14:creationId xmlns:p14="http://schemas.microsoft.com/office/powerpoint/2010/main" val="386336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5"/>
          <p:cNvSpPr txBox="1">
            <a:spLocks/>
          </p:cNvSpPr>
          <p:nvPr/>
        </p:nvSpPr>
        <p:spPr>
          <a:xfrm>
            <a:off x="409735" y="286536"/>
            <a:ext cx="7295757" cy="486965"/>
          </a:xfrm>
          <a:prstGeom prst="rect">
            <a:avLst/>
          </a:prstGeom>
        </p:spPr>
        <p:txBody>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a:defRPr/>
            </a:pPr>
            <a:r>
              <a:rPr lang="en-US" altLang="fr-FR" sz="2000" dirty="0">
                <a:solidFill>
                  <a:srgbClr val="833E90"/>
                </a:solidFill>
                <a:latin typeface="Gill Sans MT" panose="020B0502020104020203" pitchFamily="34" charset="0"/>
              </a:rPr>
              <a:t>REDUCTION DE L’OFFRE </a:t>
            </a:r>
            <a:r>
              <a:rPr lang="en-US" altLang="fr-FR" sz="2000" dirty="0" err="1">
                <a:solidFill>
                  <a:srgbClr val="833E90"/>
                </a:solidFill>
                <a:latin typeface="Gill Sans MT" panose="020B0502020104020203" pitchFamily="34" charset="0"/>
              </a:rPr>
              <a:t>d’emploi</a:t>
            </a:r>
            <a:r>
              <a:rPr lang="en-US" altLang="fr-FR" sz="2000" dirty="0">
                <a:solidFill>
                  <a:srgbClr val="833E90"/>
                </a:solidFill>
                <a:latin typeface="Gill Sans MT" panose="020B0502020104020203" pitchFamily="34" charset="0"/>
              </a:rPr>
              <a:t> DU SECTEUR PUBLIC</a:t>
            </a:r>
          </a:p>
          <a:p>
            <a:pPr>
              <a:defRPr/>
            </a:pPr>
            <a:endParaRPr lang="fr-FR" sz="2100" dirty="0">
              <a:solidFill>
                <a:srgbClr val="833E90"/>
              </a:solidFill>
            </a:endParaRPr>
          </a:p>
        </p:txBody>
      </p:sp>
      <p:pic>
        <p:nvPicPr>
          <p:cNvPr id="9219" name="Picture 2" descr="http://www.clker.com/cliparts/M/K/l/V/w/a/group-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757" y="2008586"/>
            <a:ext cx="1237060"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descr="http://www.clker.com/cliparts/M/K/l/V/w/a/group-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410" y="1958580"/>
            <a:ext cx="1237059"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descr="http://www.clker.com/cliparts/M/K/l/V/w/a/group-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6" y="3454005"/>
            <a:ext cx="1237060"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 descr="http://www.clker.com/cliparts/M/K/l/V/w/a/group-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204" y="2790826"/>
            <a:ext cx="1237059"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 descr="http://www.clker.com/cliparts/M/K/l/V/w/a/group-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0160" y="3371851"/>
            <a:ext cx="1237059"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2" descr="http://www.clker.com/cliparts/M/K/l/V/w/a/group-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016" y="2590801"/>
            <a:ext cx="1237059"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2" descr="http://www.clker.com/cliparts/M/K/l/V/w/a/group-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229" y="3009901"/>
            <a:ext cx="1237059"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ZoneTexte 1"/>
          <p:cNvSpPr txBox="1">
            <a:spLocks noChangeArrowheads="1"/>
          </p:cNvSpPr>
          <p:nvPr/>
        </p:nvSpPr>
        <p:spPr bwMode="auto">
          <a:xfrm>
            <a:off x="2267843" y="4780621"/>
            <a:ext cx="18246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2400" dirty="0">
                <a:solidFill>
                  <a:srgbClr val="002A6C"/>
                </a:solidFill>
                <a:latin typeface="Gill Sans MT" panose="020B0502020104020203" pitchFamily="34" charset="0"/>
              </a:rPr>
              <a:t>Années 1990</a:t>
            </a:r>
          </a:p>
        </p:txBody>
      </p:sp>
      <p:sp>
        <p:nvSpPr>
          <p:cNvPr id="9227" name="ZoneTexte 13"/>
          <p:cNvSpPr txBox="1">
            <a:spLocks noChangeArrowheads="1"/>
          </p:cNvSpPr>
          <p:nvPr/>
        </p:nvSpPr>
        <p:spPr bwMode="auto">
          <a:xfrm>
            <a:off x="6181725" y="4699399"/>
            <a:ext cx="906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fr-FR" altLang="fr-FR" sz="2400" dirty="0">
                <a:solidFill>
                  <a:srgbClr val="002A6C"/>
                </a:solidFill>
                <a:latin typeface="Gill Sans MT" panose="020B0502020104020203" pitchFamily="34" charset="0"/>
              </a:rPr>
              <a:t>2015</a:t>
            </a:r>
          </a:p>
        </p:txBody>
      </p:sp>
      <p:pic>
        <p:nvPicPr>
          <p:cNvPr id="9228" name="Picture 2" descr="http://www.clker.com/cliparts/M/K/l/V/w/a/group-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420" y="2107407"/>
            <a:ext cx="1237060"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2" descr="http://www.clker.com/cliparts/M/K/l/V/w/a/group-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329" y="2107407"/>
            <a:ext cx="1237059"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2" descr="http://www.clker.com/cliparts/M/K/l/V/w/a/group-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0241" y="2928939"/>
            <a:ext cx="1237059"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2" descr="http://www.clker.com/cliparts/M/K/l/V/w/a/group-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6" y="2980136"/>
            <a:ext cx="1237060" cy="12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ZoneTexte 14"/>
          <p:cNvSpPr txBox="1">
            <a:spLocks noChangeArrowheads="1"/>
          </p:cNvSpPr>
          <p:nvPr/>
        </p:nvSpPr>
        <p:spPr bwMode="auto">
          <a:xfrm>
            <a:off x="2292549" y="3477190"/>
            <a:ext cx="24503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3000" b="1" dirty="0">
                <a:solidFill>
                  <a:srgbClr val="002A6C"/>
                </a:solidFill>
                <a:latin typeface="Gill Sans MT" panose="020B0502020104020203" pitchFamily="34" charset="0"/>
              </a:rPr>
              <a:t>120,000 emplois</a:t>
            </a:r>
          </a:p>
        </p:txBody>
      </p:sp>
      <p:sp>
        <p:nvSpPr>
          <p:cNvPr id="9233" name="ZoneTexte 19"/>
          <p:cNvSpPr txBox="1">
            <a:spLocks noChangeArrowheads="1"/>
          </p:cNvSpPr>
          <p:nvPr/>
        </p:nvSpPr>
        <p:spPr bwMode="auto">
          <a:xfrm>
            <a:off x="5936458" y="3538433"/>
            <a:ext cx="24514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3000" b="1" dirty="0">
                <a:solidFill>
                  <a:srgbClr val="002A6C"/>
                </a:solidFill>
                <a:latin typeface="Gill Sans MT" panose="020B0502020104020203" pitchFamily="34" charset="0"/>
              </a:rPr>
              <a:t>22,500 emplois</a:t>
            </a:r>
          </a:p>
        </p:txBody>
      </p:sp>
    </p:spTree>
    <p:extLst>
      <p:ext uri="{BB962C8B-B14F-4D97-AF65-F5344CB8AC3E}">
        <p14:creationId xmlns:p14="http://schemas.microsoft.com/office/powerpoint/2010/main" val="25414343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876F9C0-FB1B-4F13-A2F0-08EED82F8F4D}"/>
              </a:ext>
            </a:extLst>
          </p:cNvPr>
          <p:cNvSpPr>
            <a:spLocks noGrp="1"/>
          </p:cNvSpPr>
          <p:nvPr>
            <p:ph type="body" sz="quarter" idx="11"/>
          </p:nvPr>
        </p:nvSpPr>
        <p:spPr/>
        <p:txBody>
          <a:bodyPr/>
          <a:lstStyle/>
          <a:p>
            <a:r>
              <a:rPr lang="fr-FR" dirty="0"/>
              <a:t>GUIDE « POUR UN CAREER CENTER INCLUSIF »  TELECHARGEABLE SUR KITCAREERCENTER.ma </a:t>
            </a:r>
          </a:p>
        </p:txBody>
      </p:sp>
      <p:pic>
        <p:nvPicPr>
          <p:cNvPr id="5" name="Espace réservé du contenu 4">
            <a:extLst>
              <a:ext uri="{FF2B5EF4-FFF2-40B4-BE49-F238E27FC236}">
                <a16:creationId xmlns:a16="http://schemas.microsoft.com/office/drawing/2014/main" id="{9F555A08-A4BC-44BB-967A-85A87451474A}"/>
              </a:ext>
            </a:extLst>
          </p:cNvPr>
          <p:cNvPicPr>
            <a:picLocks noGrp="1" noChangeAspect="1"/>
          </p:cNvPicPr>
          <p:nvPr>
            <p:ph sz="quarter" idx="10"/>
          </p:nvPr>
        </p:nvPicPr>
        <p:blipFill>
          <a:blip r:embed="rId2"/>
          <a:stretch>
            <a:fillRect/>
          </a:stretch>
        </p:blipFill>
        <p:spPr>
          <a:xfrm>
            <a:off x="2913213" y="1092200"/>
            <a:ext cx="3317573" cy="4673600"/>
          </a:xfrm>
          <a:prstGeom prst="rect">
            <a:avLst/>
          </a:prstGeom>
        </p:spPr>
      </p:pic>
    </p:spTree>
    <p:extLst>
      <p:ext uri="{BB962C8B-B14F-4D97-AF65-F5344CB8AC3E}">
        <p14:creationId xmlns:p14="http://schemas.microsoft.com/office/powerpoint/2010/main" val="26491192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5"/>
          <p:cNvSpPr txBox="1">
            <a:spLocks/>
          </p:cNvSpPr>
          <p:nvPr/>
        </p:nvSpPr>
        <p:spPr>
          <a:xfrm>
            <a:off x="901700" y="2792413"/>
            <a:ext cx="7340600" cy="649287"/>
          </a:xfrm>
          <a:prstGeom prst="rect">
            <a:avLst/>
          </a:prstGeom>
        </p:spPr>
        <p:txBody>
          <a:bodyPr>
            <a:normAutofit/>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algn="ctr" fontAlgn="auto">
              <a:spcAft>
                <a:spcPts val="0"/>
              </a:spcAft>
              <a:defRPr/>
            </a:pPr>
            <a:r>
              <a:rPr lang="fr-FR" dirty="0">
                <a:latin typeface="+mn-lt"/>
              </a:rPr>
              <a:t>DES QUESTIONS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http://www.clker.com/cliparts/b/d/Z/4/T/4/blue-man-and-woman-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684213"/>
            <a:ext cx="6478588"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9988" y="1231900"/>
            <a:ext cx="12541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0" descr="C:\Users\claire\AppData\Local\Microsoft\Windows\Temporary Internet Files\Content.IE5\1VMMKGW3\suitcas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5363" y="3636963"/>
            <a:ext cx="13716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12" descr="C:\Users\claire\AppData\Local\Microsoft\Windows\Temporary Internet Files\Content.IE5\K0RGTMLR\1330303031[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35607">
            <a:off x="2720975" y="1138238"/>
            <a:ext cx="9461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2" name="Picture 16" descr="http://images3.wikia.nocookie.net/__cb20121212201937/clubpenguin/images/f/ff/Safety_Vest_clothing_icon_ID_77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5238" y="2308225"/>
            <a:ext cx="13176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665163" y="1352550"/>
            <a:ext cx="17637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4800" b="1">
                <a:solidFill>
                  <a:srgbClr val="002A6C"/>
                </a:solidFill>
                <a:latin typeface="Gill Sans MT" panose="020B0502020104020203" pitchFamily="34" charset="0"/>
              </a:rPr>
              <a:t>4.6%</a:t>
            </a:r>
          </a:p>
        </p:txBody>
      </p:sp>
      <p:sp>
        <p:nvSpPr>
          <p:cNvPr id="7" name="TextBox 6"/>
          <p:cNvSpPr txBox="1">
            <a:spLocks noChangeArrowheads="1"/>
          </p:cNvSpPr>
          <p:nvPr/>
        </p:nvSpPr>
        <p:spPr bwMode="auto">
          <a:xfrm>
            <a:off x="209551" y="2054225"/>
            <a:ext cx="193992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000" dirty="0">
                <a:solidFill>
                  <a:srgbClr val="002A6C"/>
                </a:solidFill>
                <a:latin typeface="Gill Sans MT" panose="020B0502020104020203" pitchFamily="34" charset="0"/>
              </a:rPr>
              <a:t>Chez les </a:t>
            </a:r>
            <a:r>
              <a:rPr lang="en-US" altLang="en-US" sz="2000" dirty="0" err="1">
                <a:solidFill>
                  <a:srgbClr val="002A6C"/>
                </a:solidFill>
                <a:latin typeface="Gill Sans MT" panose="020B0502020104020203" pitchFamily="34" charset="0"/>
              </a:rPr>
              <a:t>personnes</a:t>
            </a:r>
            <a:r>
              <a:rPr lang="en-US" altLang="en-US" sz="2000" dirty="0">
                <a:solidFill>
                  <a:srgbClr val="002A6C"/>
                </a:solidFill>
                <a:latin typeface="Gill Sans MT" panose="020B0502020104020203" pitchFamily="34" charset="0"/>
              </a:rPr>
              <a:t> </a:t>
            </a:r>
            <a:r>
              <a:rPr lang="en-US" altLang="en-US" sz="2000" dirty="0" err="1">
                <a:solidFill>
                  <a:srgbClr val="002A6C"/>
                </a:solidFill>
                <a:latin typeface="Gill Sans MT" panose="020B0502020104020203" pitchFamily="34" charset="0"/>
              </a:rPr>
              <a:t>n’ayant</a:t>
            </a:r>
            <a:r>
              <a:rPr lang="en-US" altLang="en-US" sz="2000" dirty="0">
                <a:solidFill>
                  <a:srgbClr val="002A6C"/>
                </a:solidFill>
                <a:latin typeface="Gill Sans MT" panose="020B0502020104020203" pitchFamily="34" charset="0"/>
              </a:rPr>
              <a:t> </a:t>
            </a:r>
            <a:r>
              <a:rPr lang="en-US" altLang="en-US" sz="2000" dirty="0" err="1">
                <a:solidFill>
                  <a:srgbClr val="002A6C"/>
                </a:solidFill>
                <a:latin typeface="Gill Sans MT" panose="020B0502020104020203" pitchFamily="34" charset="0"/>
              </a:rPr>
              <a:t>aucun</a:t>
            </a:r>
            <a:r>
              <a:rPr lang="en-US" altLang="en-US" sz="2000" dirty="0">
                <a:solidFill>
                  <a:srgbClr val="002A6C"/>
                </a:solidFill>
                <a:latin typeface="Gill Sans MT" panose="020B0502020104020203" pitchFamily="34" charset="0"/>
              </a:rPr>
              <a:t> </a:t>
            </a:r>
            <a:r>
              <a:rPr lang="en-US" altLang="en-US" sz="2000" dirty="0" err="1">
                <a:solidFill>
                  <a:srgbClr val="002A6C"/>
                </a:solidFill>
                <a:latin typeface="Gill Sans MT" panose="020B0502020104020203" pitchFamily="34" charset="0"/>
              </a:rPr>
              <a:t>diplôme</a:t>
            </a:r>
            <a:endParaRPr lang="en-US" altLang="en-US" sz="2000" dirty="0">
              <a:solidFill>
                <a:srgbClr val="002A6C"/>
              </a:solidFill>
              <a:latin typeface="Gill Sans MT" panose="020B0502020104020203" pitchFamily="34" charset="0"/>
            </a:endParaRPr>
          </a:p>
        </p:txBody>
      </p:sp>
      <p:sp>
        <p:nvSpPr>
          <p:cNvPr id="18" name="TextBox 17"/>
          <p:cNvSpPr txBox="1">
            <a:spLocks noChangeArrowheads="1"/>
          </p:cNvSpPr>
          <p:nvPr/>
        </p:nvSpPr>
        <p:spPr bwMode="auto">
          <a:xfrm>
            <a:off x="6564313" y="1352550"/>
            <a:ext cx="17637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4800" b="1">
                <a:solidFill>
                  <a:srgbClr val="002A6C"/>
                </a:solidFill>
                <a:latin typeface="Gill Sans MT" panose="020B0502020104020203" pitchFamily="34" charset="0"/>
              </a:rPr>
              <a:t>20%</a:t>
            </a:r>
          </a:p>
        </p:txBody>
      </p:sp>
      <p:sp>
        <p:nvSpPr>
          <p:cNvPr id="19" name="TextBox 18"/>
          <p:cNvSpPr txBox="1">
            <a:spLocks noChangeArrowheads="1"/>
          </p:cNvSpPr>
          <p:nvPr/>
        </p:nvSpPr>
        <p:spPr bwMode="auto">
          <a:xfrm>
            <a:off x="6677025" y="2058988"/>
            <a:ext cx="1416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000" dirty="0">
                <a:solidFill>
                  <a:srgbClr val="002A6C"/>
                </a:solidFill>
                <a:latin typeface="Gill Sans MT" panose="020B0502020104020203" pitchFamily="34" charset="0"/>
              </a:rPr>
              <a:t>Chez les </a:t>
            </a:r>
            <a:r>
              <a:rPr lang="en-US" altLang="en-US" sz="2000" dirty="0" err="1">
                <a:solidFill>
                  <a:srgbClr val="002A6C"/>
                </a:solidFill>
                <a:latin typeface="Gill Sans MT" panose="020B0502020104020203" pitchFamily="34" charset="0"/>
              </a:rPr>
              <a:t>diplômés</a:t>
            </a:r>
            <a:endParaRPr lang="en-US" altLang="en-US" sz="2000" dirty="0">
              <a:solidFill>
                <a:srgbClr val="002A6C"/>
              </a:solidFill>
              <a:latin typeface="Gill Sans MT" panose="020B0502020104020203" pitchFamily="34" charset="0"/>
            </a:endParaRPr>
          </a:p>
        </p:txBody>
      </p:sp>
      <p:sp>
        <p:nvSpPr>
          <p:cNvPr id="20" name="Titre 15"/>
          <p:cNvSpPr txBox="1">
            <a:spLocks/>
          </p:cNvSpPr>
          <p:nvPr/>
        </p:nvSpPr>
        <p:spPr>
          <a:xfrm>
            <a:off x="260350" y="309563"/>
            <a:ext cx="8218488" cy="649287"/>
          </a:xfrm>
          <a:prstGeom prst="rect">
            <a:avLst/>
          </a:prstGeom>
        </p:spPr>
        <p:txBody>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fontAlgn="auto">
              <a:spcAft>
                <a:spcPts val="0"/>
              </a:spcAft>
              <a:defRPr/>
            </a:pPr>
            <a:r>
              <a:rPr lang="fr-FR" sz="2000" dirty="0">
                <a:solidFill>
                  <a:srgbClr val="833E90"/>
                </a:solidFill>
                <a:latin typeface="Gill Sans MT" panose="020B0502020104020203" pitchFamily="34" charset="0"/>
              </a:rPr>
              <a:t>TAUX DE CHOMAGE</a:t>
            </a:r>
          </a:p>
        </p:txBody>
      </p:sp>
      <p:pic>
        <p:nvPicPr>
          <p:cNvPr id="50193" name="Picture 17" descr="C:\Users\claire\AppData\Local\Microsoft\Windows\Temporary Internet Files\Content.IE5\3K6D2Q3U\600px-Red_x.svg[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2800" y="3505200"/>
            <a:ext cx="14732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520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1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9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1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01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5"/>
          <p:cNvSpPr txBox="1">
            <a:spLocks/>
          </p:cNvSpPr>
          <p:nvPr/>
        </p:nvSpPr>
        <p:spPr>
          <a:xfrm>
            <a:off x="517844" y="3311171"/>
            <a:ext cx="7340600" cy="649287"/>
          </a:xfrm>
          <a:prstGeom prst="rect">
            <a:avLst/>
          </a:prstGeom>
        </p:spPr>
        <p:txBody>
          <a:bodyPr>
            <a:normAutofit/>
          </a:bodyPr>
          <a:lstStyle>
            <a:lvl1pPr algn="l" defTabSz="457200" rtl="0" eaLnBrk="1" latinLnBrk="0" hangingPunct="1">
              <a:spcBef>
                <a:spcPct val="0"/>
              </a:spcBef>
              <a:buNone/>
              <a:defRPr sz="2400" kern="1200" cap="all">
                <a:solidFill>
                  <a:srgbClr val="FFFFFF"/>
                </a:solidFill>
                <a:latin typeface="+mj-lt"/>
                <a:ea typeface="+mj-ea"/>
                <a:cs typeface="+mj-cs"/>
              </a:defRPr>
            </a:lvl1pPr>
          </a:lstStyle>
          <a:p>
            <a:pPr fontAlgn="auto">
              <a:spcAft>
                <a:spcPts val="0"/>
              </a:spcAft>
              <a:defRPr/>
            </a:pPr>
            <a:r>
              <a:rPr lang="fr-FR" dirty="0"/>
              <a:t>II. Le programme </a:t>
            </a:r>
            <a:r>
              <a:rPr lang="fr-FR" dirty="0" err="1"/>
              <a:t>usaid</a:t>
            </a:r>
            <a:r>
              <a:rPr lang="fr-FR" dirty="0"/>
              <a:t> career center</a:t>
            </a:r>
          </a:p>
        </p:txBody>
      </p:sp>
    </p:spTree>
    <p:extLst>
      <p:ext uri="{BB962C8B-B14F-4D97-AF65-F5344CB8AC3E}">
        <p14:creationId xmlns:p14="http://schemas.microsoft.com/office/powerpoint/2010/main" val="797109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79400" y="654069"/>
            <a:ext cx="8420663" cy="5262979"/>
          </a:xfrm>
          <a:prstGeom prst="rect">
            <a:avLst/>
          </a:prstGeom>
          <a:noFill/>
        </p:spPr>
        <p:txBody>
          <a:bodyPr wrap="square" rtlCol="0">
            <a:spAutoFit/>
          </a:bodyPr>
          <a:lstStyle/>
          <a:p>
            <a:pPr eaLnBrk="1" fontAlgn="auto" hangingPunct="1">
              <a:spcBef>
                <a:spcPct val="20000"/>
              </a:spcBef>
              <a:spcAft>
                <a:spcPts val="0"/>
              </a:spcAft>
              <a:buClr>
                <a:srgbClr val="C2113A"/>
              </a:buClr>
              <a:buSzPct val="100000"/>
            </a:pPr>
            <a:r>
              <a:rPr lang="fr-FR" sz="2000" b="1" cap="all" dirty="0">
                <a:solidFill>
                  <a:srgbClr val="EB4E3D"/>
                </a:solidFill>
                <a:latin typeface="+mn-lt"/>
                <a:ea typeface="+mn-ea"/>
              </a:rPr>
              <a:t>Le programme USAID Career Center</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2000" dirty="0">
                <a:solidFill>
                  <a:srgbClr val="002A6C"/>
                </a:solidFill>
                <a:latin typeface="+mn-lt"/>
                <a:ea typeface="+mn-ea"/>
              </a:rPr>
              <a:t>Partenaire : Ministère de l’Education nationale, de la Formation professionnelle, de l’Enseignement supérieur et de la Recherche scientifique</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2000" dirty="0">
                <a:solidFill>
                  <a:srgbClr val="002A6C"/>
                </a:solidFill>
                <a:latin typeface="+mn-lt"/>
                <a:ea typeface="+mn-ea"/>
              </a:rPr>
              <a:t>24 M$</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2000" dirty="0">
                <a:solidFill>
                  <a:srgbClr val="002A6C"/>
                </a:solidFill>
                <a:latin typeface="+mn-lt"/>
                <a:ea typeface="+mn-ea"/>
              </a:rPr>
              <a:t>5 ans (fév. 2020)</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2000" dirty="0">
                <a:solidFill>
                  <a:srgbClr val="002A6C"/>
                </a:solidFill>
                <a:latin typeface="+mn-lt"/>
                <a:ea typeface="+mn-ea"/>
              </a:rPr>
              <a:t>3 régions pilotes : Casablanca, Marrakech et Tanger</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endParaRPr lang="fr-FR" sz="2000" dirty="0">
              <a:solidFill>
                <a:srgbClr val="002A6C"/>
              </a:solidFill>
              <a:latin typeface="+mn-lt"/>
              <a:ea typeface="+mn-ea"/>
            </a:endParaRPr>
          </a:p>
          <a:p>
            <a:pPr marL="0" lvl="1" eaLnBrk="1" fontAlgn="auto" hangingPunct="1">
              <a:spcBef>
                <a:spcPct val="20000"/>
              </a:spcBef>
              <a:spcAft>
                <a:spcPts val="0"/>
              </a:spcAft>
              <a:buClr>
                <a:srgbClr val="C2113A"/>
              </a:buClr>
              <a:buSzPct val="100000"/>
            </a:pPr>
            <a:r>
              <a:rPr lang="fr-FR" sz="2000" b="1" cap="all" dirty="0">
                <a:solidFill>
                  <a:srgbClr val="EB4E3D"/>
                </a:solidFill>
                <a:latin typeface="+mn-lt"/>
                <a:ea typeface="+mn-ea"/>
              </a:rPr>
              <a:t>Objectifs	</a:t>
            </a:r>
            <a:endParaRPr lang="fr-FR" sz="2000" dirty="0">
              <a:solidFill>
                <a:srgbClr val="002A6C"/>
              </a:solidFill>
              <a:latin typeface="+mn-lt"/>
              <a:ea typeface="+mn-ea"/>
            </a:endParaRP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2000" dirty="0">
                <a:solidFill>
                  <a:srgbClr val="002A6C"/>
                </a:solidFill>
                <a:latin typeface="+mn-lt"/>
                <a:ea typeface="+mn-ea"/>
              </a:rPr>
              <a:t>Créer un modèle pérenne de Career Center au sein des universités publiques et des centres de la formation professionnelle</a:t>
            </a:r>
          </a:p>
          <a:p>
            <a:pPr marL="742950" lvl="1" indent="-285750" eaLnBrk="1" fontAlgn="auto" hangingPunct="1">
              <a:spcBef>
                <a:spcPct val="20000"/>
              </a:spcBef>
              <a:spcAft>
                <a:spcPts val="0"/>
              </a:spcAft>
              <a:buClr>
                <a:srgbClr val="C2113A"/>
              </a:buClr>
              <a:buSzPct val="100000"/>
              <a:buFont typeface="Arial" panose="020B0604020202020204" pitchFamily="34" charset="0"/>
              <a:buChar char="•"/>
            </a:pPr>
            <a:r>
              <a:rPr lang="fr-FR" sz="2000" dirty="0">
                <a:solidFill>
                  <a:srgbClr val="002A6C"/>
                </a:solidFill>
                <a:latin typeface="+mn-lt"/>
                <a:ea typeface="+mn-ea"/>
              </a:rPr>
              <a:t>Intégrer les formations en </a:t>
            </a:r>
            <a:r>
              <a:rPr lang="fr-FR" sz="2000" i="1" dirty="0">
                <a:solidFill>
                  <a:srgbClr val="002A6C"/>
                </a:solidFill>
                <a:latin typeface="+mn-lt"/>
                <a:ea typeface="+mn-ea"/>
              </a:rPr>
              <a:t>soft </a:t>
            </a:r>
            <a:r>
              <a:rPr lang="fr-FR" sz="2000" i="1" dirty="0" err="1">
                <a:solidFill>
                  <a:srgbClr val="002A6C"/>
                </a:solidFill>
                <a:latin typeface="+mn-lt"/>
                <a:ea typeface="+mn-ea"/>
              </a:rPr>
              <a:t>skills</a:t>
            </a:r>
            <a:r>
              <a:rPr lang="fr-FR" sz="2000" i="1" dirty="0">
                <a:solidFill>
                  <a:srgbClr val="002A6C"/>
                </a:solidFill>
                <a:latin typeface="+mn-lt"/>
                <a:ea typeface="+mn-ea"/>
              </a:rPr>
              <a:t> </a:t>
            </a:r>
            <a:r>
              <a:rPr lang="fr-FR" sz="2000" dirty="0">
                <a:solidFill>
                  <a:srgbClr val="002A6C"/>
                </a:solidFill>
                <a:latin typeface="+mn-lt"/>
                <a:ea typeface="+mn-ea"/>
              </a:rPr>
              <a:t>dans les curricula des institutions hôtes (</a:t>
            </a:r>
            <a:r>
              <a:rPr lang="fr-FR" sz="2000" i="1" dirty="0">
                <a:solidFill>
                  <a:srgbClr val="002A6C"/>
                </a:solidFill>
                <a:latin typeface="+mn-lt"/>
                <a:ea typeface="+mn-ea"/>
              </a:rPr>
              <a:t>Najahi</a:t>
            </a:r>
            <a:r>
              <a:rPr lang="fr-FR" sz="2000" dirty="0">
                <a:solidFill>
                  <a:srgbClr val="002A6C"/>
                </a:solidFill>
                <a:latin typeface="+mn-lt"/>
                <a:ea typeface="+mn-ea"/>
              </a:rPr>
              <a:t>-Prêt pour l’Emploi)</a:t>
            </a:r>
          </a:p>
          <a:p>
            <a:pPr marL="0" lvl="1" eaLnBrk="1" fontAlgn="auto" hangingPunct="1">
              <a:spcBef>
                <a:spcPct val="20000"/>
              </a:spcBef>
              <a:spcAft>
                <a:spcPts val="0"/>
              </a:spcAft>
              <a:buClr>
                <a:srgbClr val="C2113A"/>
              </a:buClr>
              <a:buSzPct val="100000"/>
            </a:pPr>
            <a:endParaRPr lang="fr-FR" sz="2000" dirty="0">
              <a:solidFill>
                <a:srgbClr val="002A6C"/>
              </a:solidFill>
              <a:latin typeface="+mn-lt"/>
              <a:ea typeface="+mn-ea"/>
            </a:endParaRPr>
          </a:p>
          <a:p>
            <a:endParaRPr lang="fr-FR" sz="2000" dirty="0">
              <a:latin typeface="+mj-lt"/>
            </a:endParaRPr>
          </a:p>
        </p:txBody>
      </p:sp>
    </p:spTree>
    <p:extLst>
      <p:ext uri="{BB962C8B-B14F-4D97-AF65-F5344CB8AC3E}">
        <p14:creationId xmlns:p14="http://schemas.microsoft.com/office/powerpoint/2010/main" val="3573331276"/>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ormAutofit fontScale="92500" lnSpcReduction="20000"/>
      </a:bodyPr>
      <a:lstStyle>
        <a:defPPr>
          <a:defRPr dirty="0" smtClean="0"/>
        </a:defPPr>
      </a:lstStyle>
    </a:txDef>
  </a:objectDefaults>
  <a:extraClrSchemeLst/>
  <a:extLst>
    <a:ext uri="{05A4C25C-085E-4340-85A3-A5531E510DB2}">
      <thm15:themeFamily xmlns:thm15="http://schemas.microsoft.com/office/thememl/2012/main" name="USAID_CC_Template-2016 01-VAL" id="{84147811-3BA5-4827-8D7F-DF7ED39A93C2}" vid="{F4BF8647-B3AC-4CE3-84D1-5EEF396173CB}"/>
    </a:ext>
  </a:extLst>
</a:theme>
</file>

<file path=ppt/theme/theme2.xml><?xml version="1.0" encoding="utf-8"?>
<a:theme xmlns:a="http://schemas.openxmlformats.org/drawingml/2006/main" name="Content empty">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latin typeface="+mn-lt"/>
          </a:defRPr>
        </a:defPPr>
      </a:lstStyle>
    </a:txDef>
  </a:objectDefaults>
  <a:extraClrSchemeLst/>
  <a:extLst>
    <a:ext uri="{05A4C25C-085E-4340-85A3-A5531E510DB2}">
      <thm15:themeFamily xmlns:thm15="http://schemas.microsoft.com/office/thememl/2012/main" name="USAID_CC_Template-2016 01-VAL" id="{84147811-3BA5-4827-8D7F-DF7ED39A93C2}" vid="{FE77EAAE-6930-481F-AA5D-D171675B2CA4}"/>
    </a:ext>
  </a:extLst>
</a:theme>
</file>

<file path=ppt/theme/theme3.xml><?xml version="1.0" encoding="utf-8"?>
<a:theme xmlns:a="http://schemas.openxmlformats.org/drawingml/2006/main" name="Back cover">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AID_CC_Template-2016 01-VAL" id="{84147811-3BA5-4827-8D7F-DF7ED39A93C2}" vid="{B5E89FB3-05B5-4DBB-A51F-90584442F942}"/>
    </a:ext>
  </a:extLst>
</a:theme>
</file>

<file path=ppt/theme/theme4.xml><?xml version="1.0" encoding="utf-8"?>
<a:theme xmlns:a="http://schemas.openxmlformats.org/drawingml/2006/main" name="1_Content empty">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latin typeface="+mn-lt"/>
          </a:defRPr>
        </a:defPPr>
      </a:lstStyle>
    </a:txDef>
  </a:objectDefaults>
  <a:extraClrSchemeLst/>
  <a:extLst>
    <a:ext uri="{05A4C25C-085E-4340-85A3-A5531E510DB2}">
      <thm15:themeFamily xmlns:thm15="http://schemas.microsoft.com/office/thememl/2012/main" name="USAID_CC_Template-2016 01-VAL" id="{84147811-3BA5-4827-8D7F-DF7ED39A93C2}" vid="{FE77EAAE-6930-481F-AA5D-D171675B2CA4}"/>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USAID_CC_Template-2016 01-VAL</Template>
  <TotalTime>22061</TotalTime>
  <Words>1213</Words>
  <Application>Microsoft Office PowerPoint</Application>
  <PresentationFormat>Affichage à l'écran (4:3)</PresentationFormat>
  <Paragraphs>251</Paragraphs>
  <Slides>61</Slides>
  <Notes>3</Notes>
  <HiddenSlides>0</HiddenSlides>
  <MMClips>0</MMClips>
  <ScaleCrop>false</ScaleCrop>
  <HeadingPairs>
    <vt:vector size="6" baseType="variant">
      <vt:variant>
        <vt:lpstr>Polices utilisées</vt:lpstr>
      </vt:variant>
      <vt:variant>
        <vt:i4>3</vt:i4>
      </vt:variant>
      <vt:variant>
        <vt:lpstr>Thème</vt:lpstr>
      </vt:variant>
      <vt:variant>
        <vt:i4>4</vt:i4>
      </vt:variant>
      <vt:variant>
        <vt:lpstr>Titres des diapositives</vt:lpstr>
      </vt:variant>
      <vt:variant>
        <vt:i4>61</vt:i4>
      </vt:variant>
    </vt:vector>
  </HeadingPairs>
  <TitlesOfParts>
    <vt:vector size="68" baseType="lpstr">
      <vt:lpstr>Arial</vt:lpstr>
      <vt:lpstr>Calibri</vt:lpstr>
      <vt:lpstr>Gill Sans MT</vt:lpstr>
      <vt:lpstr>Thème Office</vt:lpstr>
      <vt:lpstr>Content empty</vt:lpstr>
      <vt:lpstr>Back cover</vt:lpstr>
      <vt:lpstr>1_Content empty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26,1%? </vt:lpstr>
      <vt:lpstr>17% ? </vt:lpstr>
      <vt:lpstr>4% ?</vt:lpstr>
      <vt:lpstr>13,6 % ?</vt:lpstr>
      <vt:lpstr>Des réactions? </vt:lpstr>
      <vt:lpstr>Présentation PowerPoint</vt:lpstr>
      <vt:lpstr>Présentation PowerPoint</vt:lpstr>
      <vt:lpstr>Présentation PowerPoint</vt:lpstr>
      <vt:lpstr>Présentation PowerPoint</vt:lpstr>
      <vt:lpstr>Présentation PowerPoint</vt:lpstr>
      <vt:lpstr>Présentation PowerPoint</vt:lpstr>
    </vt:vector>
  </TitlesOfParts>
  <Company>OZ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Alexandra Balafrej</dc:creator>
  <cp:lastModifiedBy>Aida Cherkaoui</cp:lastModifiedBy>
  <cp:revision>382</cp:revision>
  <dcterms:created xsi:type="dcterms:W3CDTF">2016-09-19T15:09:47Z</dcterms:created>
  <dcterms:modified xsi:type="dcterms:W3CDTF">2019-11-05T10:40:42Z</dcterms:modified>
</cp:coreProperties>
</file>